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 id="2147483791" r:id="rId2"/>
  </p:sldMasterIdLst>
  <p:notesMasterIdLst>
    <p:notesMasterId r:id="rId77"/>
  </p:notesMasterIdLst>
  <p:handoutMasterIdLst>
    <p:handoutMasterId r:id="rId78"/>
  </p:handoutMasterIdLst>
  <p:sldIdLst>
    <p:sldId id="502" r:id="rId3"/>
    <p:sldId id="405" r:id="rId4"/>
    <p:sldId id="408" r:id="rId5"/>
    <p:sldId id="409" r:id="rId6"/>
    <p:sldId id="410" r:id="rId7"/>
    <p:sldId id="411" r:id="rId8"/>
    <p:sldId id="412" r:id="rId9"/>
    <p:sldId id="503" r:id="rId10"/>
    <p:sldId id="425" r:id="rId11"/>
    <p:sldId id="414" r:id="rId12"/>
    <p:sldId id="448" r:id="rId13"/>
    <p:sldId id="415" r:id="rId14"/>
    <p:sldId id="416" r:id="rId15"/>
    <p:sldId id="417" r:id="rId16"/>
    <p:sldId id="418" r:id="rId17"/>
    <p:sldId id="426" r:id="rId18"/>
    <p:sldId id="427" r:id="rId19"/>
    <p:sldId id="428" r:id="rId20"/>
    <p:sldId id="520" r:id="rId21"/>
    <p:sldId id="439" r:id="rId22"/>
    <p:sldId id="420" r:id="rId23"/>
    <p:sldId id="504" r:id="rId24"/>
    <p:sldId id="440" r:id="rId25"/>
    <p:sldId id="441" r:id="rId26"/>
    <p:sldId id="443" r:id="rId27"/>
    <p:sldId id="450" r:id="rId28"/>
    <p:sldId id="449" r:id="rId29"/>
    <p:sldId id="442" r:id="rId30"/>
    <p:sldId id="444" r:id="rId31"/>
    <p:sldId id="445" r:id="rId32"/>
    <p:sldId id="446" r:id="rId33"/>
    <p:sldId id="447" r:id="rId34"/>
    <p:sldId id="451" r:id="rId35"/>
    <p:sldId id="457" r:id="rId36"/>
    <p:sldId id="505" r:id="rId37"/>
    <p:sldId id="506" r:id="rId38"/>
    <p:sldId id="452" r:id="rId39"/>
    <p:sldId id="453" r:id="rId40"/>
    <p:sldId id="460" r:id="rId41"/>
    <p:sldId id="458" r:id="rId42"/>
    <p:sldId id="459" r:id="rId43"/>
    <p:sldId id="461" r:id="rId44"/>
    <p:sldId id="467" r:id="rId45"/>
    <p:sldId id="468" r:id="rId46"/>
    <p:sldId id="469" r:id="rId47"/>
    <p:sldId id="470" r:id="rId48"/>
    <p:sldId id="471" r:id="rId49"/>
    <p:sldId id="472" r:id="rId50"/>
    <p:sldId id="462" r:id="rId51"/>
    <p:sldId id="463" r:id="rId52"/>
    <p:sldId id="456" r:id="rId53"/>
    <p:sldId id="464" r:id="rId54"/>
    <p:sldId id="507" r:id="rId55"/>
    <p:sldId id="465" r:id="rId56"/>
    <p:sldId id="523" r:id="rId57"/>
    <p:sldId id="466" r:id="rId58"/>
    <p:sldId id="519" r:id="rId59"/>
    <p:sldId id="484" r:id="rId60"/>
    <p:sldId id="510" r:id="rId61"/>
    <p:sldId id="511" r:id="rId62"/>
    <p:sldId id="488" r:id="rId63"/>
    <p:sldId id="487" r:id="rId64"/>
    <p:sldId id="514" r:id="rId65"/>
    <p:sldId id="517" r:id="rId66"/>
    <p:sldId id="476" r:id="rId67"/>
    <p:sldId id="489" r:id="rId68"/>
    <p:sldId id="518" r:id="rId69"/>
    <p:sldId id="516" r:id="rId70"/>
    <p:sldId id="490" r:id="rId71"/>
    <p:sldId id="478" r:id="rId72"/>
    <p:sldId id="479" r:id="rId73"/>
    <p:sldId id="480" r:id="rId74"/>
    <p:sldId id="481" r:id="rId75"/>
    <p:sldId id="482" r:id="rId76"/>
  </p:sldIdLst>
  <p:sldSz cx="12192000" cy="6858000"/>
  <p:notesSz cx="6797675" cy="9928225"/>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35" userDrawn="1">
          <p15:clr>
            <a:srgbClr val="A4A3A4"/>
          </p15:clr>
        </p15:guide>
        <p15:guide id="2" pos="2108" userDrawn="1">
          <p15:clr>
            <a:srgbClr val="A4A3A4"/>
          </p15:clr>
        </p15:guide>
        <p15:guide id="3" orient="horz" pos="3127" userDrawn="1">
          <p15:clr>
            <a:srgbClr val="A4A3A4"/>
          </p15:clr>
        </p15:guide>
        <p15:guide id="4"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DC7"/>
    <a:srgbClr val="DDDDDD"/>
    <a:srgbClr val="FF9966"/>
    <a:srgbClr val="EAEAEA"/>
    <a:srgbClr val="FFFF99"/>
    <a:srgbClr val="CCFF99"/>
    <a:srgbClr val="FFD9DF"/>
    <a:srgbClr val="FFDA3F"/>
    <a:srgbClr val="FFFFBD"/>
    <a:srgbClr val="535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5541" autoAdjust="0"/>
  </p:normalViewPr>
  <p:slideViewPr>
    <p:cSldViewPr>
      <p:cViewPr varScale="1">
        <p:scale>
          <a:sx n="103" d="100"/>
          <a:sy n="103" d="100"/>
        </p:scale>
        <p:origin x="936" y="184"/>
      </p:cViewPr>
      <p:guideLst>
        <p:guide orient="horz" pos="2160"/>
        <p:guide pos="3840"/>
      </p:guideLst>
    </p:cSldViewPr>
  </p:slideViewPr>
  <p:outlineViewPr>
    <p:cViewPr>
      <p:scale>
        <a:sx n="33" d="100"/>
        <a:sy n="33" d="100"/>
      </p:scale>
      <p:origin x="0" y="18078"/>
    </p:cViewPr>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835"/>
        <p:guide pos="2108"/>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51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1125" y="639763"/>
            <a:ext cx="6589713" cy="3706812"/>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10907" y="4715356"/>
            <a:ext cx="5859213" cy="4467445"/>
          </a:xfrm>
          <a:prstGeom prst="rect">
            <a:avLst/>
          </a:prstGeom>
          <a:noFill/>
          <a:ln w="12700">
            <a:noFill/>
            <a:miter lim="800000"/>
            <a:headEnd/>
            <a:tailEnd/>
          </a:ln>
          <a:effectLst/>
        </p:spPr>
        <p:txBody>
          <a:bodyPr vert="horz" wrap="square" lIns="94567" tIns="46454" rIns="94567" bIns="4645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57078617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11125" y="639763"/>
            <a:ext cx="6589713" cy="3706812"/>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25968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dirty="0"/>
              <a:t>未被初始化的局部变量的值是随机的</a:t>
            </a:r>
          </a:p>
        </p:txBody>
      </p:sp>
    </p:spTree>
    <p:extLst>
      <p:ext uri="{BB962C8B-B14F-4D97-AF65-F5344CB8AC3E}">
        <p14:creationId xmlns:p14="http://schemas.microsoft.com/office/powerpoint/2010/main" val="85039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dirty="0"/>
              <a:t>段头表（程序头表）：</a:t>
            </a:r>
            <a:r>
              <a:rPr lang="en-US" altLang="zh-CN" dirty="0"/>
              <a:t>segment header table</a:t>
            </a:r>
            <a:endParaRPr lang="zh-CN" altLang="en-US" dirty="0"/>
          </a:p>
        </p:txBody>
      </p:sp>
    </p:spTree>
    <p:extLst>
      <p:ext uri="{BB962C8B-B14F-4D97-AF65-F5344CB8AC3E}">
        <p14:creationId xmlns:p14="http://schemas.microsoft.com/office/powerpoint/2010/main" val="553167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sz="1100" dirty="0">
                <a:solidFill>
                  <a:schemeClr val="accent2"/>
                </a:solidFill>
                <a:latin typeface="黑体" panose="02010609060101010101" pitchFamily="49" charset="-122"/>
                <a:ea typeface="黑体" panose="02010609060101010101" pitchFamily="49" charset="-122"/>
              </a:rPr>
              <a:t>非静态的局部变量可能被优化后放在寄存器中，不分配实际的内容空间</a:t>
            </a:r>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en-US" altLang="zh-CN" dirty="0" err="1"/>
              <a:t>int</a:t>
            </a:r>
            <a:r>
              <a:rPr lang="en-US" altLang="zh-CN" dirty="0"/>
              <a:t> main(){</a:t>
            </a:r>
          </a:p>
          <a:p>
            <a:r>
              <a:rPr lang="en-US" altLang="zh-CN" dirty="0" err="1"/>
              <a:t>int</a:t>
            </a:r>
            <a:r>
              <a:rPr lang="en-US" altLang="zh-CN" dirty="0"/>
              <a:t> x = 0;</a:t>
            </a:r>
          </a:p>
          <a:p>
            <a:r>
              <a:rPr lang="en-US" altLang="zh-CN" dirty="0"/>
              <a:t>x = f();</a:t>
            </a:r>
          </a:p>
          <a:p>
            <a:r>
              <a:rPr lang="en-US" altLang="zh-CN" dirty="0" err="1"/>
              <a:t>printf</a:t>
            </a:r>
            <a:r>
              <a:rPr lang="en-US" altLang="zh-CN" dirty="0"/>
              <a:t>("this is x=%</a:t>
            </a:r>
            <a:r>
              <a:rPr lang="en-US" altLang="zh-CN" dirty="0" err="1"/>
              <a:t>ld</a:t>
            </a:r>
            <a:r>
              <a:rPr lang="en-US" altLang="zh-CN" dirty="0"/>
              <a:t>", x);</a:t>
            </a:r>
          </a:p>
          <a:p>
            <a:r>
              <a:rPr lang="en-US" altLang="zh-CN" dirty="0"/>
              <a:t>x = g();</a:t>
            </a:r>
          </a:p>
          <a:p>
            <a:r>
              <a:rPr lang="en-US" altLang="zh-CN" dirty="0" err="1"/>
              <a:t>printf</a:t>
            </a:r>
            <a:r>
              <a:rPr lang="en-US" altLang="zh-CN" dirty="0"/>
              <a:t>("this is x=%</a:t>
            </a:r>
            <a:r>
              <a:rPr lang="en-US" altLang="zh-CN" dirty="0" err="1"/>
              <a:t>ld</a:t>
            </a:r>
            <a:r>
              <a:rPr lang="en-US" altLang="zh-CN" dirty="0"/>
              <a:t>", x);</a:t>
            </a:r>
          </a:p>
          <a:p>
            <a:r>
              <a:rPr lang="en-US" altLang="zh-CN" dirty="0"/>
              <a:t>x = h();</a:t>
            </a:r>
          </a:p>
          <a:p>
            <a:r>
              <a:rPr lang="en-US" altLang="zh-CN" dirty="0" err="1"/>
              <a:t>printf</a:t>
            </a:r>
            <a:r>
              <a:rPr lang="en-US" altLang="zh-CN" dirty="0"/>
              <a:t>("this is x=%</a:t>
            </a:r>
            <a:r>
              <a:rPr lang="en-US" altLang="zh-CN" dirty="0" err="1"/>
              <a:t>ld</a:t>
            </a:r>
            <a:r>
              <a:rPr lang="en-US" altLang="zh-CN" dirty="0"/>
              <a:t>", x);</a:t>
            </a:r>
          </a:p>
          <a:p>
            <a:r>
              <a:rPr lang="en-US" altLang="zh-CN" dirty="0"/>
              <a:t>return 0; }</a:t>
            </a:r>
          </a:p>
          <a:p>
            <a:r>
              <a:rPr lang="en-US" altLang="zh-CN" dirty="0"/>
              <a:t>this is x=17 this is x=33 this is x=42</a:t>
            </a:r>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en-US" altLang="zh-CN" dirty="0"/>
              <a:t>ABS</a:t>
            </a:r>
            <a:r>
              <a:rPr lang="zh-CN" altLang="en-US" dirty="0"/>
              <a:t>：</a:t>
            </a:r>
            <a:r>
              <a:rPr lang="en-US" altLang="zh-CN" dirty="0"/>
              <a:t>Absolute</a:t>
            </a:r>
            <a:r>
              <a:rPr lang="zh-CN" altLang="en-US" dirty="0"/>
              <a:t>，表示该符号不会因为重定位而发生值的变化</a:t>
            </a:r>
          </a:p>
        </p:txBody>
      </p:sp>
    </p:spTree>
    <p:extLst>
      <p:ext uri="{BB962C8B-B14F-4D97-AF65-F5344CB8AC3E}">
        <p14:creationId xmlns:p14="http://schemas.microsoft.com/office/powerpoint/2010/main" val="85039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dirty="0"/>
              <a:t>强全局符号：初始化的全局函数名和变量名</a:t>
            </a:r>
            <a:endParaRPr lang="en-US" altLang="zh-CN" dirty="0"/>
          </a:p>
          <a:p>
            <a:pPr defTabSz="882305">
              <a:defRPr/>
            </a:pPr>
            <a:r>
              <a:rPr lang="zh-CN" altLang="en-US" dirty="0"/>
              <a:t>弱全局符号：未初始化的全局变量名</a:t>
            </a:r>
            <a:endParaRPr lang="en-US" altLang="zh-CN" dirty="0"/>
          </a:p>
          <a:p>
            <a:endParaRPr lang="en-US" altLang="zh-CN" dirty="0"/>
          </a:p>
          <a:p>
            <a:r>
              <a:rPr lang="en-US" altLang="zh-CN" dirty="0"/>
              <a:t>C++</a:t>
            </a:r>
            <a:r>
              <a:rPr lang="zh-CN" altLang="en-US" dirty="0"/>
              <a:t>中的重载（</a:t>
            </a:r>
            <a:r>
              <a:rPr lang="en-US" altLang="zh-CN" dirty="0"/>
              <a:t>overload</a:t>
            </a:r>
            <a:r>
              <a:rPr lang="zh-CN" altLang="en-US" dirty="0"/>
              <a:t>）和重写</a:t>
            </a:r>
            <a:r>
              <a:rPr lang="en-US" altLang="zh-CN" dirty="0"/>
              <a:t>/</a:t>
            </a:r>
            <a:r>
              <a:rPr lang="zh-CN" altLang="en-US" dirty="0"/>
              <a:t>覆盖（</a:t>
            </a:r>
            <a:r>
              <a:rPr lang="en-US" altLang="zh-CN" dirty="0"/>
              <a:t>override</a:t>
            </a:r>
            <a:r>
              <a:rPr lang="zh-CN" altLang="en-US" dirty="0"/>
              <a:t>）的区别：</a:t>
            </a:r>
          </a:p>
          <a:p>
            <a:r>
              <a:rPr lang="zh-CN" altLang="en-US" dirty="0"/>
              <a:t>（</a:t>
            </a:r>
            <a:r>
              <a:rPr lang="en-US" altLang="zh-CN" dirty="0"/>
              <a:t>1</a:t>
            </a:r>
            <a:r>
              <a:rPr lang="zh-CN" altLang="en-US" dirty="0"/>
              <a:t>）范围区别：重写和被重写的函数在不同的类中，重载和被重载的函数在同一类中。</a:t>
            </a:r>
          </a:p>
          <a:p>
            <a:r>
              <a:rPr lang="zh-CN" altLang="en-US" dirty="0"/>
              <a:t>（</a:t>
            </a:r>
            <a:r>
              <a:rPr lang="en-US" altLang="zh-CN" dirty="0"/>
              <a:t>2</a:t>
            </a:r>
            <a:r>
              <a:rPr lang="zh-CN" altLang="en-US" dirty="0"/>
              <a:t>）参数区别：重写与被重写的函数参数列表一定相同，重载和被重载的函数参数列表一定不同。</a:t>
            </a:r>
          </a:p>
          <a:p>
            <a:r>
              <a:rPr lang="zh-CN" altLang="en-US" dirty="0"/>
              <a:t>（</a:t>
            </a:r>
            <a:r>
              <a:rPr lang="en-US" altLang="zh-CN" dirty="0"/>
              <a:t>3</a:t>
            </a:r>
            <a:r>
              <a:rPr lang="zh-CN" altLang="en-US" dirty="0"/>
              <a:t>）</a:t>
            </a:r>
            <a:r>
              <a:rPr lang="en-US" altLang="zh-CN" dirty="0"/>
              <a:t>virtual</a:t>
            </a:r>
            <a:r>
              <a:rPr lang="zh-CN" altLang="en-US" dirty="0"/>
              <a:t>的区别：重写的基类必须要有</a:t>
            </a:r>
            <a:r>
              <a:rPr lang="en-US" altLang="zh-CN" dirty="0"/>
              <a:t>virtual</a:t>
            </a:r>
            <a:r>
              <a:rPr lang="zh-CN" altLang="en-US" dirty="0"/>
              <a:t>修饰，重载函数和被重载函数可以被</a:t>
            </a:r>
            <a:r>
              <a:rPr lang="en-US" altLang="zh-CN" dirty="0"/>
              <a:t>virtual</a:t>
            </a:r>
            <a:r>
              <a:rPr lang="zh-CN" altLang="en-US" dirty="0"/>
              <a:t>修饰，也可以没有。</a:t>
            </a:r>
          </a:p>
          <a:p>
            <a:r>
              <a:rPr lang="zh-CN" altLang="en-US" dirty="0"/>
              <a:t>隐藏（</a:t>
            </a:r>
            <a:r>
              <a:rPr lang="en-US" altLang="zh-CN" dirty="0"/>
              <a:t>hiding</a:t>
            </a:r>
            <a:r>
              <a:rPr lang="zh-CN" altLang="en-US" dirty="0"/>
              <a:t>）和重写，重载的区别：</a:t>
            </a:r>
          </a:p>
          <a:p>
            <a:r>
              <a:rPr lang="zh-CN" altLang="en-US" dirty="0"/>
              <a:t>（</a:t>
            </a:r>
            <a:r>
              <a:rPr lang="en-US" altLang="zh-CN" dirty="0"/>
              <a:t>1</a:t>
            </a:r>
            <a:r>
              <a:rPr lang="zh-CN" altLang="en-US" dirty="0"/>
              <a:t>）与重载范围不同：隐藏函数和被隐藏函数在不同类中。</a:t>
            </a:r>
          </a:p>
          <a:p>
            <a:r>
              <a:rPr lang="zh-CN" altLang="en-US" dirty="0"/>
              <a:t>（</a:t>
            </a:r>
            <a:r>
              <a:rPr lang="en-US" altLang="zh-CN" dirty="0"/>
              <a:t>2</a:t>
            </a:r>
            <a:r>
              <a:rPr lang="zh-CN" altLang="en-US" dirty="0"/>
              <a:t>）参数的区别：隐藏函数和被隐藏函数参数列表可以相同，也可以不同，但函数名一定同；当参数不同时，无论基类中的函数是否被</a:t>
            </a:r>
            <a:r>
              <a:rPr lang="en-US" altLang="zh-CN" dirty="0"/>
              <a:t>virtual</a:t>
            </a:r>
            <a:r>
              <a:rPr lang="zh-CN" altLang="en-US" dirty="0"/>
              <a:t>修饰，基类函数都是被隐藏，而不是被重写。 </a:t>
            </a:r>
          </a:p>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sz="1000" dirty="0"/>
              <a:t>静态全局变量与静态局部变量。</a:t>
            </a:r>
            <a:endParaRPr lang="en-US" altLang="zh-CN" sz="1000" dirty="0"/>
          </a:p>
          <a:p>
            <a:r>
              <a:rPr lang="zh-CN" altLang="en-US" sz="1000" dirty="0"/>
              <a:t>全局变量与全局静态变量的区别：</a:t>
            </a:r>
          </a:p>
          <a:p>
            <a:r>
              <a:rPr lang="en-US" altLang="zh-CN" sz="1000" dirty="0"/>
              <a:t>1.</a:t>
            </a:r>
            <a:r>
              <a:rPr lang="zh-CN" altLang="en-US" sz="1000" dirty="0"/>
              <a:t>若程序由一个源文件构成时，全局变量与全局静态变量没有区别。</a:t>
            </a:r>
          </a:p>
          <a:p>
            <a:r>
              <a:rPr lang="en-US" altLang="zh-CN" sz="1000" dirty="0"/>
              <a:t>2.</a:t>
            </a:r>
            <a:r>
              <a:rPr lang="zh-CN" altLang="en-US" sz="1000" dirty="0"/>
              <a:t>若程序由多个源文件构成时，全局变量与全局静态变量不同：全局静态变量使得该变量成为定义该变量的源文件所独享，即：全局静态变量对组成该程序的其它源文件是无效的。</a:t>
            </a:r>
          </a:p>
          <a:p>
            <a:r>
              <a:rPr lang="en-US" altLang="zh-CN" dirty="0"/>
              <a:t>3.</a:t>
            </a:r>
            <a:r>
              <a:rPr lang="zh-CN" altLang="en-US" dirty="0"/>
              <a:t>全局变量：具有外部链接的静态，可以在所有源文件里调用，除了本文件，其他文件可以通过</a:t>
            </a:r>
            <a:r>
              <a:rPr lang="en-US" altLang="zh-CN" dirty="0"/>
              <a:t>extern</a:t>
            </a:r>
            <a:r>
              <a:rPr lang="zh-CN" altLang="en-US" dirty="0"/>
              <a:t>的方式引用。</a:t>
            </a:r>
          </a:p>
          <a:p>
            <a:endParaRPr lang="zh-CN" altLang="en-US" dirty="0"/>
          </a:p>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en-US" altLang="zh-CN" dirty="0" err="1"/>
              <a:t>libc.a</a:t>
            </a:r>
            <a:r>
              <a:rPr lang="en-US" altLang="zh-CN" dirty="0"/>
              <a:t>: C</a:t>
            </a:r>
            <a:r>
              <a:rPr lang="zh-CN" altLang="en-US" dirty="0"/>
              <a:t>语言标准库</a:t>
            </a:r>
          </a:p>
        </p:txBody>
      </p:sp>
    </p:spTree>
    <p:extLst>
      <p:ext uri="{BB962C8B-B14F-4D97-AF65-F5344CB8AC3E}">
        <p14:creationId xmlns:p14="http://schemas.microsoft.com/office/powerpoint/2010/main" val="85039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en-US" altLang="zh-CN" dirty="0" err="1"/>
              <a:t>libm.a:Linux</a:t>
            </a:r>
            <a:r>
              <a:rPr lang="zh-CN" altLang="en-US" dirty="0"/>
              <a:t>数学库</a:t>
            </a:r>
            <a:endParaRPr lang="en-US" altLang="zh-CN" dirty="0"/>
          </a:p>
          <a:p>
            <a:r>
              <a:rPr lang="en-US" altLang="zh-CN" dirty="0"/>
              <a:t>Linux </a:t>
            </a:r>
            <a:r>
              <a:rPr lang="en-US" altLang="zh-CN" dirty="0" err="1"/>
              <a:t>ar</a:t>
            </a:r>
            <a:r>
              <a:rPr lang="zh-CN" altLang="en-US" dirty="0"/>
              <a:t>命令用于建立或修改备存文件，或是从备存文件中抽取文件。</a:t>
            </a:r>
          </a:p>
        </p:txBody>
      </p:sp>
    </p:spTree>
    <p:extLst>
      <p:ext uri="{BB962C8B-B14F-4D97-AF65-F5344CB8AC3E}">
        <p14:creationId xmlns:p14="http://schemas.microsoft.com/office/powerpoint/2010/main" val="85039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pPr algn="l"/>
            <a:r>
              <a:rPr lang="zh-CN" altLang="en-US" dirty="0"/>
              <a:t>格式：</a:t>
            </a:r>
            <a:r>
              <a:rPr lang="en-US" altLang="zh-CN" dirty="0" err="1"/>
              <a:t>ar</a:t>
            </a:r>
            <a:r>
              <a:rPr lang="en-US" altLang="zh-CN" dirty="0"/>
              <a:t> </a:t>
            </a:r>
            <a:r>
              <a:rPr lang="en-US" altLang="zh-CN" dirty="0" err="1"/>
              <a:t>rcs</a:t>
            </a:r>
            <a:r>
              <a:rPr lang="en-US" altLang="zh-CN" dirty="0"/>
              <a:t>  </a:t>
            </a:r>
            <a:r>
              <a:rPr lang="en-US" altLang="zh-CN" dirty="0" err="1"/>
              <a:t>libxxx.a</a:t>
            </a:r>
            <a:r>
              <a:rPr lang="en-US" altLang="zh-CN" dirty="0"/>
              <a:t> xx1.o xx2.o</a:t>
            </a:r>
          </a:p>
          <a:p>
            <a:pPr algn="l"/>
            <a:br>
              <a:rPr lang="en-US" altLang="zh-CN" dirty="0"/>
            </a:br>
            <a:endParaRPr lang="en-US" altLang="zh-CN" dirty="0"/>
          </a:p>
          <a:p>
            <a:pPr algn="l"/>
            <a:r>
              <a:rPr lang="zh-CN" altLang="en-US" dirty="0"/>
              <a:t>参数</a:t>
            </a:r>
            <a:r>
              <a:rPr lang="en-US" altLang="zh-CN" dirty="0"/>
              <a:t>r</a:t>
            </a:r>
            <a:r>
              <a:rPr lang="zh-CN" altLang="en-US" dirty="0"/>
              <a:t>：在库中插入模块（替换）。当插入的模块名已经在库中存在，则替换同名的模块。如果若干模块中有一个模块在库中不存在，</a:t>
            </a:r>
            <a:r>
              <a:rPr lang="en-US" altLang="zh-CN" dirty="0" err="1"/>
              <a:t>ar</a:t>
            </a:r>
            <a:r>
              <a:rPr lang="zh-CN" altLang="en-US" dirty="0"/>
              <a:t>显示一个错误消息，并不替换其他同名模块。默认的情况下，新的成员增加在库的结尾处，可以使用其他任选项来改变增加的位置。</a:t>
            </a:r>
            <a:r>
              <a:rPr lang="en-US" altLang="zh-CN" dirty="0"/>
              <a:t>【1】</a:t>
            </a:r>
            <a:r>
              <a:rPr lang="zh-CN" altLang="en-US" dirty="0"/>
              <a:t>　</a:t>
            </a:r>
            <a:br>
              <a:rPr lang="zh-CN" altLang="en-US" dirty="0"/>
            </a:br>
            <a:endParaRPr lang="zh-CN" altLang="en-US" dirty="0"/>
          </a:p>
          <a:p>
            <a:pPr algn="l"/>
            <a:r>
              <a:rPr lang="zh-CN" altLang="en-US" dirty="0"/>
              <a:t>参数</a:t>
            </a:r>
            <a:r>
              <a:rPr lang="en-US" altLang="zh-CN" dirty="0"/>
              <a:t>c</a:t>
            </a:r>
            <a:r>
              <a:rPr lang="zh-CN" altLang="en-US" dirty="0"/>
              <a:t>：创建一个库。不管库是否存在，都将创建。　</a:t>
            </a:r>
            <a:br>
              <a:rPr lang="zh-CN" altLang="en-US" dirty="0"/>
            </a:br>
            <a:endParaRPr lang="zh-CN" altLang="en-US" dirty="0"/>
          </a:p>
          <a:p>
            <a:pPr algn="l"/>
            <a:r>
              <a:rPr lang="zh-CN" altLang="en-US" dirty="0"/>
              <a:t>参数</a:t>
            </a:r>
            <a:r>
              <a:rPr lang="en-US" altLang="zh-CN" dirty="0"/>
              <a:t>s</a:t>
            </a:r>
            <a:r>
              <a:rPr lang="zh-CN" altLang="en-US" dirty="0"/>
              <a:t>：创建目标文件索引，这在创建较大的库时能加快时间。（补充：如果不需要创建索引，可改成大写</a:t>
            </a:r>
            <a:r>
              <a:rPr lang="en-US" altLang="zh-CN" dirty="0"/>
              <a:t>S</a:t>
            </a:r>
            <a:r>
              <a:rPr lang="zh-CN" altLang="en-US" dirty="0"/>
              <a:t>参数；如果。</a:t>
            </a:r>
            <a:r>
              <a:rPr lang="en-US" altLang="zh-CN" dirty="0"/>
              <a:t>a</a:t>
            </a:r>
            <a:r>
              <a:rPr lang="zh-CN" altLang="en-US" dirty="0"/>
              <a:t>文件缺少索引，可以使用</a:t>
            </a:r>
            <a:r>
              <a:rPr lang="en-US" altLang="zh-CN" dirty="0" err="1"/>
              <a:t>ranlib</a:t>
            </a:r>
            <a:r>
              <a:rPr lang="zh-CN" altLang="en-US" dirty="0"/>
              <a:t>命令添加）</a:t>
            </a:r>
          </a:p>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en-US" altLang="zh-CN" dirty="0"/>
              <a:t>C</a:t>
            </a:r>
            <a:r>
              <a:rPr lang="zh-CN" altLang="en-US" dirty="0"/>
              <a:t>语言中定义外部函数时，缺省是默认</a:t>
            </a:r>
            <a:r>
              <a:rPr lang="en-US" altLang="zh-CN" dirty="0"/>
              <a:t>extern</a:t>
            </a:r>
            <a:r>
              <a:rPr lang="zh-CN" altLang="en-US" dirty="0"/>
              <a:t>的，可以省略</a:t>
            </a:r>
          </a:p>
        </p:txBody>
      </p:sp>
    </p:spTree>
    <p:extLst>
      <p:ext uri="{BB962C8B-B14F-4D97-AF65-F5344CB8AC3E}">
        <p14:creationId xmlns:p14="http://schemas.microsoft.com/office/powerpoint/2010/main" val="85039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dirty="0"/>
              <a:t>可执行目标文件的</a:t>
            </a:r>
            <a:r>
              <a:rPr lang="en-US" altLang="zh-CN" dirty="0"/>
              <a:t>Header</a:t>
            </a:r>
            <a:r>
              <a:rPr lang="zh-CN" altLang="en-US" dirty="0"/>
              <a:t>包括：</a:t>
            </a:r>
            <a:endParaRPr lang="en-US" altLang="zh-CN" dirty="0"/>
          </a:p>
          <a:p>
            <a:r>
              <a:rPr lang="en-US" altLang="zh-CN" dirty="0"/>
              <a:t>1</a:t>
            </a:r>
            <a:r>
              <a:rPr lang="zh-CN" altLang="en-US" dirty="0"/>
              <a:t>）</a:t>
            </a:r>
            <a:r>
              <a:rPr lang="en-US" altLang="zh-CN" dirty="0"/>
              <a:t>ELF header</a:t>
            </a:r>
            <a:r>
              <a:rPr lang="zh-CN" altLang="en-US" dirty="0"/>
              <a:t>：</a:t>
            </a:r>
            <a:endParaRPr lang="en-US" altLang="zh-CN" dirty="0"/>
          </a:p>
          <a:p>
            <a:r>
              <a:rPr lang="en-US" altLang="zh-CN" dirty="0"/>
              <a:t>2</a:t>
            </a:r>
            <a:r>
              <a:rPr lang="zh-CN" altLang="en-US" dirty="0"/>
              <a:t>）</a:t>
            </a:r>
            <a:r>
              <a:rPr lang="en-US" altLang="zh-CN" dirty="0"/>
              <a:t>Segment Header Table</a:t>
            </a:r>
            <a:r>
              <a:rPr lang="zh-CN" altLang="en-US" dirty="0"/>
              <a:t>：程序头表，也称段头表</a:t>
            </a:r>
          </a:p>
        </p:txBody>
      </p:sp>
    </p:spTree>
    <p:extLst>
      <p:ext uri="{BB962C8B-B14F-4D97-AF65-F5344CB8AC3E}">
        <p14:creationId xmlns:p14="http://schemas.microsoft.com/office/powerpoint/2010/main" val="85039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pPr defTabSz="882305">
              <a:defRPr/>
            </a:pPr>
            <a:r>
              <a:rPr lang="en-US" altLang="zh-CN" dirty="0" err="1"/>
              <a:t>Og</a:t>
            </a:r>
            <a:r>
              <a:rPr lang="zh-CN" altLang="en-US" dirty="0"/>
              <a:t>优化调试体验。 </a:t>
            </a:r>
            <a:r>
              <a:rPr lang="en-US" altLang="zh-CN" dirty="0"/>
              <a:t>-</a:t>
            </a:r>
            <a:r>
              <a:rPr lang="en-US" altLang="zh-CN" dirty="0" err="1"/>
              <a:t>Og</a:t>
            </a:r>
            <a:r>
              <a:rPr lang="zh-CN" altLang="en-US" dirty="0"/>
              <a:t>应该是标准</a:t>
            </a:r>
            <a:r>
              <a:rPr lang="en-US" altLang="zh-CN" dirty="0"/>
              <a:t>edit-compile-debug</a:t>
            </a:r>
            <a:r>
              <a:rPr lang="zh-CN" altLang="en-US" dirty="0"/>
              <a:t>周期的优化级别选择，在保持快速编译和良好调试体验的同时，提供合理的优化级别。用于生成可调试代码，因为某些收集调试信息的编译器通道在以下位置被禁用 </a:t>
            </a:r>
            <a:r>
              <a:rPr lang="en-US" altLang="zh-CN" dirty="0"/>
              <a:t>-O0</a:t>
            </a:r>
            <a:r>
              <a:rPr lang="zh-CN" altLang="en-US" dirty="0"/>
              <a:t>。像</a:t>
            </a:r>
            <a:r>
              <a:rPr lang="en-US" altLang="zh-CN" dirty="0"/>
              <a:t>-O0 -</a:t>
            </a:r>
            <a:r>
              <a:rPr lang="en-US" altLang="zh-CN" dirty="0" err="1"/>
              <a:t>Og</a:t>
            </a:r>
            <a:r>
              <a:rPr lang="zh-CN" altLang="en-US" dirty="0"/>
              <a:t>完全禁用了许多优化过程，因此控制它们的单个选项无效。除此以外</a:t>
            </a:r>
            <a:r>
              <a:rPr lang="en-US" altLang="zh-CN" dirty="0"/>
              <a:t>-</a:t>
            </a:r>
            <a:r>
              <a:rPr lang="en-US" altLang="zh-CN" dirty="0" err="1"/>
              <a:t>Og</a:t>
            </a:r>
            <a:r>
              <a:rPr lang="en-US" altLang="zh-CN" dirty="0"/>
              <a:t> </a:t>
            </a:r>
            <a:r>
              <a:rPr lang="zh-CN" altLang="en-US" dirty="0"/>
              <a:t>使所有 </a:t>
            </a:r>
            <a:r>
              <a:rPr lang="en-US" altLang="zh-CN" dirty="0"/>
              <a:t>-O1 </a:t>
            </a:r>
            <a:r>
              <a:rPr lang="zh-CN" altLang="en-US" dirty="0"/>
              <a:t>优化标志，但那些可能会干扰调试的标志除外。</a:t>
            </a:r>
          </a:p>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0338" y="658813"/>
            <a:ext cx="6792912"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1135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326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r>
              <a:rPr lang="zh-CN" altLang="en-US" dirty="0"/>
              <a:t>段头表（程序头表）</a:t>
            </a:r>
          </a:p>
        </p:txBody>
      </p:sp>
    </p:spTree>
    <p:extLst>
      <p:ext uri="{BB962C8B-B14F-4D97-AF65-F5344CB8AC3E}">
        <p14:creationId xmlns:p14="http://schemas.microsoft.com/office/powerpoint/2010/main" val="85039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1"/>
          <p:cNvSpPr txBox="1">
            <a:spLocks noChangeArrowheads="1"/>
          </p:cNvSpPr>
          <p:nvPr/>
        </p:nvSpPr>
        <p:spPr bwMode="auto">
          <a:xfrm>
            <a:off x="2036871" y="671430"/>
            <a:ext cx="2492886" cy="3314028"/>
          </a:xfrm>
          <a:prstGeom prst="rect">
            <a:avLst/>
          </a:prstGeom>
          <a:solidFill>
            <a:srgbClr val="FFFFFF"/>
          </a:solidFill>
          <a:ln w="9525">
            <a:solidFill>
              <a:srgbClr val="000000"/>
            </a:solidFill>
            <a:miter lim="800000"/>
            <a:headEnd/>
            <a:tailEnd/>
          </a:ln>
        </p:spPr>
        <p:txBody>
          <a:bodyPr wrap="none" lIns="83589" tIns="41795" rIns="83589" bIns="41795" anchor="ctr"/>
          <a:lstStyle>
            <a:lvl1pPr defTabSz="866775">
              <a:spcBef>
                <a:spcPct val="30000"/>
              </a:spcBef>
              <a:defRPr sz="1200">
                <a:solidFill>
                  <a:schemeClr val="tx1"/>
                </a:solidFill>
                <a:latin typeface="Arial" panose="020B0604020202020204" pitchFamily="34" charset="0"/>
                <a:ea typeface="宋体" panose="02010600030101010101" pitchFamily="2" charset="-122"/>
              </a:defRPr>
            </a:lvl1pPr>
            <a:lvl2pPr marL="703263" indent="-269875" defTabSz="866775">
              <a:spcBef>
                <a:spcPct val="30000"/>
              </a:spcBef>
              <a:defRPr sz="1200">
                <a:solidFill>
                  <a:schemeClr val="tx1"/>
                </a:solidFill>
                <a:latin typeface="Arial" panose="020B0604020202020204" pitchFamily="34" charset="0"/>
                <a:ea typeface="宋体" panose="02010600030101010101" pitchFamily="2" charset="-122"/>
              </a:defRPr>
            </a:lvl2pPr>
            <a:lvl3pPr marL="1082675" indent="-215900" defTabSz="866775">
              <a:spcBef>
                <a:spcPct val="30000"/>
              </a:spcBef>
              <a:defRPr sz="1200">
                <a:solidFill>
                  <a:schemeClr val="tx1"/>
                </a:solidFill>
                <a:latin typeface="Arial" panose="020B0604020202020204" pitchFamily="34" charset="0"/>
                <a:ea typeface="宋体" panose="02010600030101010101" pitchFamily="2" charset="-122"/>
              </a:defRPr>
            </a:lvl3pPr>
            <a:lvl4pPr marL="1516063" indent="-215900" defTabSz="866775">
              <a:spcBef>
                <a:spcPct val="30000"/>
              </a:spcBef>
              <a:defRPr sz="1200">
                <a:solidFill>
                  <a:schemeClr val="tx1"/>
                </a:solidFill>
                <a:latin typeface="Arial" panose="020B0604020202020204" pitchFamily="34" charset="0"/>
                <a:ea typeface="宋体" panose="02010600030101010101" pitchFamily="2" charset="-122"/>
              </a:defRPr>
            </a:lvl4pPr>
            <a:lvl5pPr marL="1949450" indent="-217488" defTabSz="866775">
              <a:spcBef>
                <a:spcPct val="30000"/>
              </a:spcBef>
              <a:defRPr sz="1200">
                <a:solidFill>
                  <a:schemeClr val="tx1"/>
                </a:solidFill>
                <a:latin typeface="Arial" panose="020B0604020202020204" pitchFamily="34" charset="0"/>
                <a:ea typeface="宋体" panose="02010600030101010101" pitchFamily="2" charset="-122"/>
              </a:defRPr>
            </a:lvl5pPr>
            <a:lvl6pPr marL="2406650" indent="-217488" defTabSz="866775"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863850" indent="-217488" defTabSz="866775"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321050" indent="-217488" defTabSz="866775"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778250" indent="-217488" defTabSz="866775"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z="2200">
              <a:latin typeface="Arial Narrow" panose="020B0606020202030204" pitchFamily="34" charset="0"/>
            </a:endParaRPr>
          </a:p>
        </p:txBody>
      </p:sp>
      <p:sp>
        <p:nvSpPr>
          <p:cNvPr id="48131" name="Rectangle 2"/>
          <p:cNvSpPr>
            <a:spLocks noGrp="1" noChangeArrowheads="1"/>
          </p:cNvSpPr>
          <p:nvPr>
            <p:ph type="body"/>
          </p:nvPr>
        </p:nvSpPr>
        <p:spPr>
          <a:xfrm>
            <a:off x="875551" y="4213374"/>
            <a:ext cx="4815526" cy="399315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3589" tIns="41795" rIns="83589" bIns="41795" anchor="ctr"/>
          <a:lstStyle/>
          <a:p>
            <a:endParaRPr lang="en-US" altLang="zh-CN">
              <a:latin typeface="Arial" panose="020B0604020202020204" pitchFamily="34" charset="0"/>
            </a:endParaRPr>
          </a:p>
        </p:txBody>
      </p:sp>
    </p:spTree>
    <p:extLst>
      <p:ext uri="{BB962C8B-B14F-4D97-AF65-F5344CB8AC3E}">
        <p14:creationId xmlns:p14="http://schemas.microsoft.com/office/powerpoint/2010/main" val="10776656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941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5967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1125" y="639763"/>
            <a:ext cx="6589713" cy="37068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039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9" y="564341"/>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spTree>
    <p:extLst>
      <p:ext uri="{BB962C8B-B14F-4D97-AF65-F5344CB8AC3E}">
        <p14:creationId xmlns:p14="http://schemas.microsoft.com/office/powerpoint/2010/main" val="189915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9528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353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55722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04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2396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340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6971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6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9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08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8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272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56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15901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23454083"/>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headEnd/>
            <a:tailEnd/>
          </a:ln>
        </p:spPr>
        <p:txBody>
          <a:bodyPr vert="horz" wrap="square" lIns="47625" tIns="72900" rIns="47625" bIns="72900" numCol="1" anchor="t" anchorCtr="0" compatLnSpc="1">
            <a:prstTxWarp prst="textNoShape">
              <a:avLst/>
            </a:prstTxWarp>
            <a:spAutoFit/>
          </a:bodyPr>
          <a:lstStyle/>
          <a:p>
            <a:pPr marL="0" indent="0" algn="ctr">
              <a:lnSpc>
                <a:spcPct val="150000"/>
              </a:lnSpc>
              <a:spcAft>
                <a:spcPts val="0"/>
              </a:spcAft>
              <a:buNone/>
            </a:pPr>
            <a:r>
              <a:rPr lang="zh-CN" altLang="en-US" sz="3600" baseline="30000" dirty="0">
                <a:solidFill>
                  <a:srgbClr val="000066"/>
                </a:solidFill>
                <a:latin typeface="华文楷体" pitchFamily="2" charset="-122"/>
                <a:ea typeface="华文楷体" pitchFamily="2" charset="-122"/>
                <a:cs typeface="Times New Roman" pitchFamily="18" charset="0"/>
              </a:rPr>
              <a:t>牛建伟  王丽华  邓莹莹  李辉勇  李莹</a:t>
            </a:r>
            <a:endParaRPr lang="en-US" altLang="zh-CN" b="0" dirty="0">
              <a:solidFill>
                <a:srgbClr val="000066"/>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102698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20" name="Text Box 19"/>
          <p:cNvSpPr txBox="1">
            <a:spLocks noChangeArrowheads="1"/>
          </p:cNvSpPr>
          <p:nvPr/>
        </p:nvSpPr>
        <p:spPr bwMode="auto">
          <a:xfrm>
            <a:off x="1434437" y="1196752"/>
            <a:ext cx="2626338"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可重定位目标文件</a:t>
            </a:r>
            <a:r>
              <a:rPr lang="en-GB" sz="2000" b="1" dirty="0">
                <a:latin typeface="Calibri" pitchFamily="34" charset="0"/>
                <a:ea typeface="msgothic" charset="0"/>
                <a:cs typeface="msgothic" charset="0"/>
              </a:rPr>
              <a:t>  </a:t>
            </a:r>
            <a:r>
              <a:rPr lang="en-US" sz="2000" b="1" dirty="0">
                <a:latin typeface="Calibri" pitchFamily="34" charset="0"/>
                <a:ea typeface="msgothic" charset="0"/>
                <a:cs typeface="msgothic" charset="0"/>
              </a:rPr>
              <a:t>.o</a:t>
            </a:r>
            <a:endParaRPr lang="en-GB" sz="2000" b="1" dirty="0">
              <a:latin typeface="Calibri" pitchFamily="34" charset="0"/>
              <a:ea typeface="msgothic" charset="0"/>
              <a:cs typeface="msgothic" charset="0"/>
            </a:endParaRPr>
          </a:p>
        </p:txBody>
      </p:sp>
      <p:sp>
        <p:nvSpPr>
          <p:cNvPr id="21" name="Text Box 20"/>
          <p:cNvSpPr txBox="1">
            <a:spLocks noChangeArrowheads="1"/>
          </p:cNvSpPr>
          <p:nvPr/>
        </p:nvSpPr>
        <p:spPr bwMode="auto">
          <a:xfrm>
            <a:off x="6320659" y="1196752"/>
            <a:ext cx="2046051"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grpSp>
        <p:nvGrpSpPr>
          <p:cNvPr id="34" name="组合 33"/>
          <p:cNvGrpSpPr/>
          <p:nvPr/>
        </p:nvGrpSpPr>
        <p:grpSpPr>
          <a:xfrm>
            <a:off x="1415480" y="1795239"/>
            <a:ext cx="8541528" cy="4241106"/>
            <a:chOff x="397934" y="1905000"/>
            <a:chExt cx="8541528" cy="4241106"/>
          </a:xfrm>
        </p:grpSpPr>
        <p:sp>
          <p:nvSpPr>
            <p:cNvPr id="39" name="Rectangle 2"/>
            <p:cNvSpPr>
              <a:spLocks noChangeArrowheads="1"/>
            </p:cNvSpPr>
            <p:nvPr/>
          </p:nvSpPr>
          <p:spPr bwMode="auto">
            <a:xfrm>
              <a:off x="508174" y="3702050"/>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40" name="Text Box 3"/>
            <p:cNvSpPr txBox="1">
              <a:spLocks noChangeArrowheads="1"/>
            </p:cNvSpPr>
            <p:nvPr/>
          </p:nvSpPr>
          <p:spPr bwMode="auto">
            <a:xfrm>
              <a:off x="414865" y="3395828"/>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main.o</a:t>
              </a:r>
            </a:p>
          </p:txBody>
        </p:sp>
        <p:sp>
          <p:nvSpPr>
            <p:cNvPr id="41" name="Rectangle 4"/>
            <p:cNvSpPr>
              <a:spLocks noChangeArrowheads="1"/>
            </p:cNvSpPr>
            <p:nvPr/>
          </p:nvSpPr>
          <p:spPr bwMode="auto">
            <a:xfrm>
              <a:off x="508174" y="556577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42" name="Rectangle 5"/>
            <p:cNvSpPr>
              <a:spLocks noChangeArrowheads="1"/>
            </p:cNvSpPr>
            <p:nvPr/>
          </p:nvSpPr>
          <p:spPr bwMode="auto">
            <a:xfrm>
              <a:off x="508174" y="503237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3" name="Text Box 6"/>
            <p:cNvSpPr txBox="1">
              <a:spLocks noChangeArrowheads="1"/>
            </p:cNvSpPr>
            <p:nvPr/>
          </p:nvSpPr>
          <p:spPr bwMode="auto">
            <a:xfrm>
              <a:off x="397934" y="4738689"/>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swap.o</a:t>
              </a:r>
            </a:p>
          </p:txBody>
        </p:sp>
        <p:sp>
          <p:nvSpPr>
            <p:cNvPr id="44" name="Rectangle 7"/>
            <p:cNvSpPr>
              <a:spLocks noChangeArrowheads="1"/>
            </p:cNvSpPr>
            <p:nvPr/>
          </p:nvSpPr>
          <p:spPr bwMode="auto">
            <a:xfrm>
              <a:off x="5231591" y="455453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int buf[2]={1,2}</a:t>
              </a:r>
            </a:p>
          </p:txBody>
        </p:sp>
        <p:sp>
          <p:nvSpPr>
            <p:cNvPr id="45" name="Rectangle 8"/>
            <p:cNvSpPr>
              <a:spLocks noChangeArrowheads="1"/>
            </p:cNvSpPr>
            <p:nvPr/>
          </p:nvSpPr>
          <p:spPr bwMode="auto">
            <a:xfrm>
              <a:off x="5231591" y="2116139"/>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Headers</a:t>
              </a:r>
            </a:p>
          </p:txBody>
        </p:sp>
        <p:sp>
          <p:nvSpPr>
            <p:cNvPr id="46" name="Rectangle 9"/>
            <p:cNvSpPr>
              <a:spLocks noChangeArrowheads="1"/>
            </p:cNvSpPr>
            <p:nvPr/>
          </p:nvSpPr>
          <p:spPr bwMode="auto">
            <a:xfrm>
              <a:off x="5231591" y="27257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47" name="Rectangle 10"/>
            <p:cNvSpPr>
              <a:spLocks noChangeArrowheads="1"/>
            </p:cNvSpPr>
            <p:nvPr/>
          </p:nvSpPr>
          <p:spPr bwMode="auto">
            <a:xfrm>
              <a:off x="5231591" y="32591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8" name="Text Box 11"/>
            <p:cNvSpPr txBox="1">
              <a:spLocks noChangeArrowheads="1"/>
            </p:cNvSpPr>
            <p:nvPr/>
          </p:nvSpPr>
          <p:spPr bwMode="auto">
            <a:xfrm>
              <a:off x="4948237" y="1905000"/>
              <a:ext cx="309563" cy="363538"/>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latin typeface="Calibri" pitchFamily="34" charset="0"/>
                  <a:ea typeface="msgothic" charset="0"/>
                  <a:cs typeface="msgothic" charset="0"/>
                </a:rPr>
                <a:t>0</a:t>
              </a:r>
            </a:p>
          </p:txBody>
        </p:sp>
        <p:sp>
          <p:nvSpPr>
            <p:cNvPr id="49" name="Rectangle 12"/>
            <p:cNvSpPr>
              <a:spLocks noChangeArrowheads="1"/>
            </p:cNvSpPr>
            <p:nvPr/>
          </p:nvSpPr>
          <p:spPr bwMode="auto">
            <a:xfrm>
              <a:off x="508174" y="2057400"/>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50" name="Rectangle 13"/>
            <p:cNvSpPr>
              <a:spLocks noChangeArrowheads="1"/>
            </p:cNvSpPr>
            <p:nvPr/>
          </p:nvSpPr>
          <p:spPr bwMode="auto">
            <a:xfrm>
              <a:off x="5231591" y="4772026"/>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51" name="Rectangle 14"/>
            <p:cNvSpPr>
              <a:spLocks noChangeArrowheads="1"/>
            </p:cNvSpPr>
            <p:nvPr/>
          </p:nvSpPr>
          <p:spPr bwMode="auto">
            <a:xfrm>
              <a:off x="508174" y="4235450"/>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[2]={1,2}</a:t>
              </a:r>
            </a:p>
          </p:txBody>
        </p:sp>
        <p:sp>
          <p:nvSpPr>
            <p:cNvPr id="52" name="Rectangle 15"/>
            <p:cNvSpPr>
              <a:spLocks noChangeArrowheads="1"/>
            </p:cNvSpPr>
            <p:nvPr/>
          </p:nvSpPr>
          <p:spPr bwMode="auto">
            <a:xfrm>
              <a:off x="508174" y="2590800"/>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3" name="Rectangle 16"/>
            <p:cNvSpPr>
              <a:spLocks noChangeArrowheads="1"/>
            </p:cNvSpPr>
            <p:nvPr/>
          </p:nvSpPr>
          <p:spPr bwMode="auto">
            <a:xfrm>
              <a:off x="5231591" y="379253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54" name="Rectangle 18"/>
            <p:cNvSpPr>
              <a:spLocks noChangeArrowheads="1"/>
            </p:cNvSpPr>
            <p:nvPr/>
          </p:nvSpPr>
          <p:spPr bwMode="auto">
            <a:xfrm>
              <a:off x="5231591" y="432593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5" name="AutoShape 21"/>
            <p:cNvSpPr>
              <a:spLocks/>
            </p:cNvSpPr>
            <p:nvPr/>
          </p:nvSpPr>
          <p:spPr bwMode="auto">
            <a:xfrm>
              <a:off x="7730316" y="2078039"/>
              <a:ext cx="304800" cy="2247900"/>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56" name="Text Box 22"/>
            <p:cNvSpPr txBox="1">
              <a:spLocks noChangeArrowheads="1"/>
            </p:cNvSpPr>
            <p:nvPr/>
          </p:nvSpPr>
          <p:spPr bwMode="auto">
            <a:xfrm>
              <a:off x="8068413" y="299296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57" name="Text Box 23"/>
            <p:cNvSpPr txBox="1">
              <a:spLocks noChangeArrowheads="1"/>
            </p:cNvSpPr>
            <p:nvPr/>
          </p:nvSpPr>
          <p:spPr bwMode="auto">
            <a:xfrm>
              <a:off x="2778299" y="211296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58" name="Text Box 24"/>
            <p:cNvSpPr txBox="1">
              <a:spLocks noChangeArrowheads="1"/>
            </p:cNvSpPr>
            <p:nvPr/>
          </p:nvSpPr>
          <p:spPr bwMode="auto">
            <a:xfrm>
              <a:off x="2778299" y="247808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59" name="Text Box 25"/>
            <p:cNvSpPr txBox="1">
              <a:spLocks noChangeArrowheads="1"/>
            </p:cNvSpPr>
            <p:nvPr/>
          </p:nvSpPr>
          <p:spPr bwMode="auto">
            <a:xfrm>
              <a:off x="2778299" y="374173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60" name="Text Box 26"/>
            <p:cNvSpPr txBox="1">
              <a:spLocks noChangeArrowheads="1"/>
            </p:cNvSpPr>
            <p:nvPr/>
          </p:nvSpPr>
          <p:spPr bwMode="auto">
            <a:xfrm>
              <a:off x="2778299" y="415448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1" name="Text Box 27"/>
            <p:cNvSpPr txBox="1">
              <a:spLocks noChangeArrowheads="1"/>
            </p:cNvSpPr>
            <p:nvPr/>
          </p:nvSpPr>
          <p:spPr bwMode="auto">
            <a:xfrm>
              <a:off x="2778299" y="5103813"/>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62" name="Text Box 28"/>
            <p:cNvSpPr txBox="1">
              <a:spLocks noChangeArrowheads="1"/>
            </p:cNvSpPr>
            <p:nvPr/>
          </p:nvSpPr>
          <p:spPr bwMode="auto">
            <a:xfrm>
              <a:off x="2778299" y="5464175"/>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3" name="Rectangle 30"/>
            <p:cNvSpPr>
              <a:spLocks noChangeArrowheads="1"/>
            </p:cNvSpPr>
            <p:nvPr/>
          </p:nvSpPr>
          <p:spPr bwMode="auto">
            <a:xfrm>
              <a:off x="5231591" y="5181600"/>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64" name="AutoShape 31"/>
            <p:cNvSpPr>
              <a:spLocks/>
            </p:cNvSpPr>
            <p:nvPr/>
          </p:nvSpPr>
          <p:spPr bwMode="auto">
            <a:xfrm>
              <a:off x="7730316" y="4325939"/>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65" name="Text Box 32"/>
            <p:cNvSpPr txBox="1">
              <a:spLocks noChangeArrowheads="1"/>
            </p:cNvSpPr>
            <p:nvPr/>
          </p:nvSpPr>
          <p:spPr bwMode="auto">
            <a:xfrm>
              <a:off x="8068413" y="4464580"/>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66" name="Rectangle 33"/>
            <p:cNvSpPr>
              <a:spLocks noChangeArrowheads="1"/>
            </p:cNvSpPr>
            <p:nvPr/>
          </p:nvSpPr>
          <p:spPr bwMode="auto">
            <a:xfrm>
              <a:off x="5231591" y="5000625"/>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sp>
          <p:nvSpPr>
            <p:cNvPr id="67" name="Text Box 34"/>
            <p:cNvSpPr txBox="1">
              <a:spLocks noChangeArrowheads="1"/>
            </p:cNvSpPr>
            <p:nvPr/>
          </p:nvSpPr>
          <p:spPr bwMode="auto">
            <a:xfrm>
              <a:off x="8068413" y="4909080"/>
              <a:ext cx="733191"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68" name="Line 35"/>
            <p:cNvSpPr>
              <a:spLocks noChangeShapeType="1"/>
            </p:cNvSpPr>
            <p:nvPr/>
          </p:nvSpPr>
          <p:spPr bwMode="auto">
            <a:xfrm>
              <a:off x="4038600" y="3874296"/>
              <a:ext cx="836613" cy="1587"/>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69" name="Line 36"/>
            <p:cNvSpPr>
              <a:spLocks noChangeShapeType="1"/>
            </p:cNvSpPr>
            <p:nvPr/>
          </p:nvSpPr>
          <p:spPr bwMode="auto">
            <a:xfrm>
              <a:off x="4038600" y="2740026"/>
              <a:ext cx="836613" cy="392113"/>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70" name="Line 37"/>
            <p:cNvSpPr>
              <a:spLocks noChangeShapeType="1"/>
            </p:cNvSpPr>
            <p:nvPr/>
          </p:nvSpPr>
          <p:spPr bwMode="auto">
            <a:xfrm flipV="1">
              <a:off x="4038600" y="4618039"/>
              <a:ext cx="836613" cy="409575"/>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71" name="Rectangle 38"/>
            <p:cNvSpPr>
              <a:spLocks noChangeArrowheads="1"/>
            </p:cNvSpPr>
            <p:nvPr/>
          </p:nvSpPr>
          <p:spPr bwMode="auto">
            <a:xfrm>
              <a:off x="5231591" y="2420939"/>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72" name="AutoShape 39"/>
            <p:cNvSpPr>
              <a:spLocks/>
            </p:cNvSpPr>
            <p:nvPr/>
          </p:nvSpPr>
          <p:spPr bwMode="auto">
            <a:xfrm>
              <a:off x="7727141" y="5016500"/>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73" name="Rectangle 33"/>
            <p:cNvSpPr>
              <a:spLocks noChangeArrowheads="1"/>
            </p:cNvSpPr>
            <p:nvPr/>
          </p:nvSpPr>
          <p:spPr bwMode="auto">
            <a:xfrm>
              <a:off x="508174" y="5791200"/>
              <a:ext cx="2278062"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Courier New" pitchFamily="49" charset="0"/>
                </a:rPr>
                <a:t>int</a:t>
              </a:r>
              <a:r>
                <a:rPr lang="en-GB" sz="1600" b="1" dirty="0">
                  <a:latin typeface="Courier New" pitchFamily="49" charset="0"/>
                  <a:ea typeface="msgothic" charset="0"/>
                  <a:cs typeface="Courier New" pitchFamily="49" charset="0"/>
                </a:rPr>
                <a:t> *bufp1</a:t>
              </a:r>
            </a:p>
          </p:txBody>
        </p:sp>
        <p:sp>
          <p:nvSpPr>
            <p:cNvPr id="74" name="Text Box 34"/>
            <p:cNvSpPr txBox="1">
              <a:spLocks noChangeArrowheads="1"/>
            </p:cNvSpPr>
            <p:nvPr/>
          </p:nvSpPr>
          <p:spPr bwMode="auto">
            <a:xfrm>
              <a:off x="2819400" y="5791200"/>
              <a:ext cx="733191"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grpSp>
    </p:spTree>
    <p:extLst>
      <p:ext uri="{BB962C8B-B14F-4D97-AF65-F5344CB8AC3E}">
        <p14:creationId xmlns:p14="http://schemas.microsoft.com/office/powerpoint/2010/main" val="396100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96661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目标文件的三种形式</a:t>
            </a:r>
          </a:p>
        </p:txBody>
      </p:sp>
      <p:sp>
        <p:nvSpPr>
          <p:cNvPr id="126979" name="Rectangle 3"/>
          <p:cNvSpPr>
            <a:spLocks noGrp="1" noChangeArrowheads="1"/>
          </p:cNvSpPr>
          <p:nvPr>
            <p:ph type="body" sz="half" idx="4294967295"/>
          </p:nvPr>
        </p:nvSpPr>
        <p:spPr>
          <a:xfrm>
            <a:off x="360040" y="1080000"/>
            <a:ext cx="11496600" cy="5445344"/>
          </a:xfrm>
        </p:spPr>
        <p:txBody>
          <a:bodyPr>
            <a:normAutofit lnSpcReduction="10000"/>
          </a:bodyPr>
          <a:lstStyle/>
          <a:p>
            <a:r>
              <a:rPr lang="en-US" altLang="zh-CN" sz="2000" dirty="0"/>
              <a:t> </a:t>
            </a:r>
            <a:r>
              <a:rPr lang="zh-CN" altLang="en-US" sz="2400" dirty="0"/>
              <a:t>可重定位目标文件（</a:t>
            </a:r>
            <a:r>
              <a:rPr lang="en-US" altLang="zh-CN" sz="2400" dirty="0"/>
              <a:t>relocatable object file:  .o </a:t>
            </a:r>
            <a:r>
              <a:rPr lang="zh-CN" altLang="en-US" sz="2400" dirty="0"/>
              <a:t>）</a:t>
            </a:r>
            <a:endParaRPr lang="zh-CN" altLang="en-US" sz="2000" dirty="0"/>
          </a:p>
          <a:p>
            <a:pPr lvl="1"/>
            <a:r>
              <a:rPr lang="zh-CN" altLang="en-US" sz="2000" dirty="0"/>
              <a:t>  包含二进制代码和数据</a:t>
            </a:r>
            <a:endParaRPr lang="en-US" altLang="zh-CN" sz="2000" dirty="0"/>
          </a:p>
          <a:p>
            <a:pPr lvl="1"/>
            <a:r>
              <a:rPr lang="en-US" altLang="zh-CN" sz="2000" dirty="0"/>
              <a:t>  </a:t>
            </a:r>
            <a:r>
              <a:rPr lang="zh-CN" altLang="en-US" sz="2000" dirty="0"/>
              <a:t>其形式可以在编译时与其他可重定位目标文件合并起来，创建一个可执行目标文件</a:t>
            </a:r>
            <a:endParaRPr lang="en-US" altLang="zh-CN" sz="2000" dirty="0"/>
          </a:p>
          <a:p>
            <a:pPr lvl="1"/>
            <a:r>
              <a:rPr lang="en-US" altLang="zh-CN" sz="2000" dirty="0"/>
              <a:t>  </a:t>
            </a:r>
            <a:r>
              <a:rPr lang="zh-CN" altLang="en-US" sz="2000" dirty="0"/>
              <a:t>每一个 </a:t>
            </a:r>
            <a:r>
              <a:rPr lang="en-US" altLang="zh-CN" sz="2000" dirty="0"/>
              <a:t>.c </a:t>
            </a:r>
            <a:r>
              <a:rPr lang="zh-CN" altLang="en-US" sz="2000" dirty="0"/>
              <a:t>源文件产生一个对应的 </a:t>
            </a:r>
            <a:r>
              <a:rPr lang="en-US" altLang="zh-CN" sz="2000" dirty="0"/>
              <a:t>.o </a:t>
            </a:r>
            <a:r>
              <a:rPr lang="zh-CN" altLang="en-US" sz="2000" dirty="0"/>
              <a:t>文件</a:t>
            </a:r>
            <a:endParaRPr lang="en-US" altLang="zh-CN" sz="2000" dirty="0"/>
          </a:p>
          <a:p>
            <a:pPr marL="644128" lvl="2" indent="0">
              <a:buNone/>
            </a:pPr>
            <a:endParaRPr lang="en-US" altLang="zh-CN" sz="2000" dirty="0"/>
          </a:p>
          <a:p>
            <a:pPr lvl="0"/>
            <a:r>
              <a:rPr lang="en-US" altLang="zh-CN" sz="2000" dirty="0">
                <a:solidFill>
                  <a:srgbClr val="000000"/>
                </a:solidFill>
              </a:rPr>
              <a:t> </a:t>
            </a:r>
            <a:r>
              <a:rPr lang="zh-CN" altLang="en-US" sz="2400" dirty="0">
                <a:solidFill>
                  <a:srgbClr val="000000"/>
                </a:solidFill>
              </a:rPr>
              <a:t>可执行目标文件（</a:t>
            </a:r>
            <a:r>
              <a:rPr lang="en-US" altLang="zh-CN" sz="2400" dirty="0">
                <a:solidFill>
                  <a:srgbClr val="000000"/>
                </a:solidFill>
              </a:rPr>
              <a:t>executable object file</a:t>
            </a:r>
            <a:r>
              <a:rPr lang="zh-CN" altLang="en-US" sz="2400" dirty="0">
                <a:solidFill>
                  <a:srgbClr val="000000"/>
                </a:solidFill>
              </a:rPr>
              <a:t>）</a:t>
            </a:r>
            <a:endParaRPr lang="zh-CN" altLang="en-US" sz="2000" dirty="0">
              <a:solidFill>
                <a:srgbClr val="000000"/>
              </a:solidFill>
            </a:endParaRPr>
          </a:p>
          <a:p>
            <a:pPr lvl="1"/>
            <a:r>
              <a:rPr lang="zh-CN" altLang="en-US" sz="2000" dirty="0"/>
              <a:t>  可以没有扩展名（</a:t>
            </a:r>
            <a:r>
              <a:rPr lang="en-US" altLang="zh-CN" sz="2000" dirty="0"/>
              <a:t>Linux</a:t>
            </a:r>
            <a:r>
              <a:rPr lang="zh-CN" altLang="en-US" sz="2000" dirty="0"/>
              <a:t>）或者 </a:t>
            </a:r>
            <a:r>
              <a:rPr lang="en-US" altLang="zh-CN" sz="2000" dirty="0" err="1"/>
              <a:t>a.out</a:t>
            </a:r>
            <a:r>
              <a:rPr lang="en-US" altLang="zh-CN" sz="2000" dirty="0"/>
              <a:t> ;    .exe(Windows)</a:t>
            </a:r>
          </a:p>
          <a:p>
            <a:pPr lvl="1"/>
            <a:r>
              <a:rPr lang="zh-CN" altLang="en-US" sz="2000" dirty="0"/>
              <a:t>  包含二进制代码和数据</a:t>
            </a:r>
            <a:endParaRPr lang="en-US" altLang="zh-CN" sz="2000" dirty="0"/>
          </a:p>
          <a:p>
            <a:pPr lvl="1"/>
            <a:r>
              <a:rPr lang="en-US" altLang="zh-CN" sz="2000" dirty="0"/>
              <a:t>  </a:t>
            </a:r>
            <a:r>
              <a:rPr lang="zh-CN" altLang="en-US" sz="2000" dirty="0"/>
              <a:t>其形式可以被直接装载到内存并执行</a:t>
            </a:r>
            <a:endParaRPr lang="en-US" altLang="zh-CN" sz="2000" dirty="0"/>
          </a:p>
          <a:p>
            <a:pPr lvl="1"/>
            <a:endParaRPr lang="en-US" altLang="zh-CN" sz="2000" dirty="0"/>
          </a:p>
          <a:p>
            <a:r>
              <a:rPr lang="en-US" altLang="zh-CN" sz="2000" dirty="0"/>
              <a:t> </a:t>
            </a:r>
            <a:r>
              <a:rPr lang="zh-CN" altLang="en-US" sz="2400" dirty="0"/>
              <a:t>共享目标文件（</a:t>
            </a:r>
            <a:r>
              <a:rPr lang="en-US" altLang="zh-CN" sz="2400" dirty="0"/>
              <a:t>shared object file</a:t>
            </a:r>
            <a:r>
              <a:rPr lang="zh-CN" altLang="en-US" sz="2400" dirty="0"/>
              <a:t>）</a:t>
            </a:r>
            <a:endParaRPr lang="zh-CN" altLang="en-US" sz="2000" dirty="0"/>
          </a:p>
          <a:p>
            <a:pPr lvl="1"/>
            <a:r>
              <a:rPr lang="zh-CN" altLang="en-US" sz="2000" dirty="0"/>
              <a:t>  一种特殊类型的可重定位目标文件</a:t>
            </a:r>
            <a:endParaRPr lang="en-US" altLang="zh-CN" sz="2000" dirty="0"/>
          </a:p>
          <a:p>
            <a:pPr lvl="1"/>
            <a:r>
              <a:rPr lang="en-US" altLang="zh-CN" sz="2000" dirty="0"/>
              <a:t>  </a:t>
            </a:r>
            <a:r>
              <a:rPr lang="zh-CN" altLang="en-US" sz="2000" dirty="0"/>
              <a:t>可以在加载或者运行时被动态地加载进内存并链接</a:t>
            </a:r>
            <a:endParaRPr lang="en-US" altLang="zh-CN" sz="2000" dirty="0"/>
          </a:p>
          <a:p>
            <a:pPr lvl="1"/>
            <a:r>
              <a:rPr lang="en-US" altLang="zh-CN" sz="2000" dirty="0"/>
              <a:t>  windows</a:t>
            </a:r>
            <a:r>
              <a:rPr lang="zh-CN" altLang="en-US" sz="2000" dirty="0"/>
              <a:t>：</a:t>
            </a:r>
            <a:r>
              <a:rPr lang="en-US" altLang="zh-CN" sz="2000" dirty="0"/>
              <a:t>.lib (</a:t>
            </a:r>
            <a:r>
              <a:rPr lang="zh-CN" altLang="en-US" sz="2000" dirty="0"/>
              <a:t>静态链接库</a:t>
            </a:r>
            <a:r>
              <a:rPr lang="en-US" altLang="zh-CN" sz="2000" dirty="0"/>
              <a:t>)  .</a:t>
            </a:r>
            <a:r>
              <a:rPr lang="en-US" altLang="zh-CN" sz="2000" dirty="0" err="1"/>
              <a:t>dll</a:t>
            </a:r>
            <a:r>
              <a:rPr lang="en-US" altLang="zh-CN" sz="2000" dirty="0"/>
              <a:t> </a:t>
            </a:r>
            <a:r>
              <a:rPr lang="zh-CN" altLang="en-US" sz="2000" dirty="0"/>
              <a:t>（动态链接库）；</a:t>
            </a:r>
            <a:r>
              <a:rPr lang="en-US" altLang="zh-CN" sz="2000" dirty="0"/>
              <a:t>Linux</a:t>
            </a:r>
            <a:r>
              <a:rPr lang="zh-CN" altLang="en-US" sz="2000" dirty="0"/>
              <a:t>：</a:t>
            </a:r>
            <a:r>
              <a:rPr lang="en-US" altLang="zh-CN" sz="2000" dirty="0"/>
              <a:t>.a(</a:t>
            </a:r>
            <a:r>
              <a:rPr lang="zh-CN" altLang="en-US" sz="2000" dirty="0"/>
              <a:t>静态链接</a:t>
            </a:r>
            <a:r>
              <a:rPr lang="en-US" altLang="zh-CN" sz="2000" dirty="0"/>
              <a:t>) .so(</a:t>
            </a:r>
            <a:r>
              <a:rPr lang="zh-CN" altLang="en-US" sz="2000" dirty="0"/>
              <a:t>动态链接</a:t>
            </a:r>
            <a:r>
              <a:rPr lang="en-US" altLang="zh-CN" sz="2000" dirty="0"/>
              <a:t>)</a:t>
            </a:r>
            <a:endParaRPr lang="zh-CN" altLang="en-US" sz="2000" dirty="0"/>
          </a:p>
        </p:txBody>
      </p:sp>
    </p:spTree>
    <p:extLst>
      <p:ext uri="{BB962C8B-B14F-4D97-AF65-F5344CB8AC3E}">
        <p14:creationId xmlns:p14="http://schemas.microsoft.com/office/powerpoint/2010/main" val="26809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不同系统的目标文件格式</a:t>
            </a:r>
          </a:p>
        </p:txBody>
      </p:sp>
      <p:sp>
        <p:nvSpPr>
          <p:cNvPr id="126979" name="Rectangle 3"/>
          <p:cNvSpPr>
            <a:spLocks noGrp="1" noChangeArrowheads="1"/>
          </p:cNvSpPr>
          <p:nvPr>
            <p:ph type="body" sz="half" idx="4294967295"/>
          </p:nvPr>
        </p:nvSpPr>
        <p:spPr>
          <a:xfrm>
            <a:off x="335360" y="836712"/>
            <a:ext cx="11496600" cy="5445344"/>
          </a:xfrm>
        </p:spPr>
        <p:txBody>
          <a:bodyPr>
            <a:normAutofit/>
          </a:bodyPr>
          <a:lstStyle/>
          <a:p>
            <a:r>
              <a:rPr lang="en-US" altLang="zh-CN" sz="2400" dirty="0"/>
              <a:t> </a:t>
            </a:r>
            <a:r>
              <a:rPr lang="zh-CN" altLang="en-US" sz="2400" dirty="0"/>
              <a:t>不同系统的目标文件格式都不相同</a:t>
            </a:r>
          </a:p>
          <a:p>
            <a:pPr lvl="1">
              <a:lnSpc>
                <a:spcPct val="200000"/>
              </a:lnSpc>
            </a:pPr>
            <a:r>
              <a:rPr lang="zh-CN" altLang="en-US" sz="2000" dirty="0"/>
              <a:t>  </a:t>
            </a:r>
            <a:r>
              <a:rPr lang="en-US" altLang="zh-CN" sz="2000" dirty="0"/>
              <a:t>Windows </a:t>
            </a:r>
            <a:r>
              <a:rPr lang="zh-CN" altLang="en-US" sz="2000" dirty="0"/>
              <a:t>使用可移植可执行 </a:t>
            </a:r>
            <a:r>
              <a:rPr lang="en-US" altLang="zh-CN" sz="2000" dirty="0"/>
              <a:t>(Portable Executable, PE) </a:t>
            </a:r>
            <a:r>
              <a:rPr lang="zh-CN" altLang="en-US" sz="2000" dirty="0"/>
              <a:t>格式</a:t>
            </a:r>
            <a:endParaRPr lang="en-US" altLang="zh-CN" sz="2000" dirty="0"/>
          </a:p>
          <a:p>
            <a:pPr lvl="1">
              <a:lnSpc>
                <a:spcPct val="200000"/>
              </a:lnSpc>
            </a:pPr>
            <a:r>
              <a:rPr lang="en-US" altLang="zh-CN" sz="2000" dirty="0"/>
              <a:t>  </a:t>
            </a:r>
            <a:r>
              <a:rPr lang="pt-BR" altLang="zh-CN" sz="2000" dirty="0"/>
              <a:t>MacOS-X </a:t>
            </a:r>
            <a:r>
              <a:rPr lang="zh-CN" altLang="pt-BR" sz="2000" dirty="0"/>
              <a:t>使用 </a:t>
            </a:r>
            <a:r>
              <a:rPr lang="pt-BR" altLang="zh-CN" sz="2000" dirty="0"/>
              <a:t>Mach-</a:t>
            </a:r>
            <a:r>
              <a:rPr lang="en-US" altLang="zh-CN" sz="2000" dirty="0"/>
              <a:t>O</a:t>
            </a:r>
            <a:r>
              <a:rPr lang="pt-BR" altLang="zh-CN" sz="2000" dirty="0"/>
              <a:t> </a:t>
            </a:r>
            <a:r>
              <a:rPr lang="zh-CN" altLang="pt-BR" sz="2000" dirty="0"/>
              <a:t>格式</a:t>
            </a:r>
            <a:endParaRPr lang="en-US" altLang="zh-CN" sz="2000" dirty="0"/>
          </a:p>
          <a:p>
            <a:pPr lvl="1">
              <a:lnSpc>
                <a:spcPct val="200000"/>
              </a:lnSpc>
            </a:pPr>
            <a:r>
              <a:rPr lang="zh-CN" altLang="en-US" sz="2000" dirty="0"/>
              <a:t>  现代 </a:t>
            </a:r>
            <a:r>
              <a:rPr lang="en-US" altLang="zh-CN" sz="2000" dirty="0"/>
              <a:t>x86-64 Linux </a:t>
            </a:r>
            <a:r>
              <a:rPr lang="zh-CN" altLang="en-US" sz="2000" dirty="0"/>
              <a:t>和 </a:t>
            </a:r>
            <a:r>
              <a:rPr lang="en-US" altLang="zh-CN" sz="2000" dirty="0"/>
              <a:t>Unix </a:t>
            </a:r>
            <a:r>
              <a:rPr lang="zh-CN" altLang="en-US" sz="2000" dirty="0"/>
              <a:t>系统使用可执行可链接格式 </a:t>
            </a:r>
            <a:endParaRPr lang="en-US" altLang="zh-CN" sz="2000" dirty="0"/>
          </a:p>
          <a:p>
            <a:pPr lvl="2">
              <a:lnSpc>
                <a:spcPct val="200000"/>
              </a:lnSpc>
            </a:pPr>
            <a:r>
              <a:rPr lang="en-US" altLang="zh-CN" sz="2000" dirty="0"/>
              <a:t>(Executable and Linkable Format, ELF)</a:t>
            </a:r>
            <a:r>
              <a:rPr lang="zh-CN" altLang="en-US" sz="2000" dirty="0"/>
              <a:t> </a:t>
            </a:r>
            <a:endParaRPr lang="en-US" altLang="zh-CN" sz="2000" dirty="0"/>
          </a:p>
          <a:p>
            <a:pPr lvl="1">
              <a:lnSpc>
                <a:spcPct val="200000"/>
              </a:lnSpc>
            </a:pPr>
            <a:r>
              <a:rPr lang="en-US" altLang="zh-CN" sz="2000" dirty="0"/>
              <a:t>  </a:t>
            </a:r>
            <a:r>
              <a:rPr lang="zh-CN" altLang="en-US" sz="2000" dirty="0"/>
              <a:t>不管是哪种格式，基本的概念是相似的</a:t>
            </a:r>
            <a:endParaRPr lang="en-US" altLang="zh-CN" sz="2000" dirty="0"/>
          </a:p>
          <a:p>
            <a:pPr lvl="1">
              <a:lnSpc>
                <a:spcPct val="200000"/>
              </a:lnSpc>
            </a:pPr>
            <a:r>
              <a:rPr lang="zh-CN" altLang="en-US" sz="2000" dirty="0"/>
              <a:t>  我们的讨论集中 </a:t>
            </a:r>
            <a:r>
              <a:rPr lang="en-US" altLang="zh-CN" sz="2000" dirty="0"/>
              <a:t>ELF </a:t>
            </a:r>
            <a:r>
              <a:rPr lang="zh-CN" altLang="en-US" sz="2000" dirty="0"/>
              <a:t>格式</a:t>
            </a:r>
            <a:endParaRPr lang="en-US" altLang="zh-CN" sz="2400" dirty="0"/>
          </a:p>
        </p:txBody>
      </p:sp>
    </p:spTree>
    <p:extLst>
      <p:ext uri="{BB962C8B-B14F-4D97-AF65-F5344CB8AC3E}">
        <p14:creationId xmlns:p14="http://schemas.microsoft.com/office/powerpoint/2010/main" val="26809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en-US" altLang="zh-CN" sz="2400" i="0" dirty="0">
                <a:latin typeface="+mn-lt"/>
              </a:rPr>
              <a:t>ELF </a:t>
            </a:r>
            <a:r>
              <a:rPr lang="zh-CN" altLang="en-US" sz="2400" i="0" dirty="0">
                <a:latin typeface="+mn-lt"/>
              </a:rPr>
              <a:t>格式（</a:t>
            </a:r>
            <a:r>
              <a:rPr lang="en-US" altLang="zh-CN" sz="2400" dirty="0">
                <a:latin typeface="+mn-lt"/>
              </a:rPr>
              <a:t>Executable and Linkable Format </a:t>
            </a:r>
            <a:r>
              <a:rPr lang="zh-CN" altLang="en-US" sz="2400" i="0" dirty="0">
                <a:latin typeface="+mn-lt"/>
              </a:rPr>
              <a:t>）</a:t>
            </a:r>
          </a:p>
        </p:txBody>
      </p:sp>
      <p:sp>
        <p:nvSpPr>
          <p:cNvPr id="126979" name="Rectangle 3"/>
          <p:cNvSpPr>
            <a:spLocks noGrp="1" noChangeArrowheads="1"/>
          </p:cNvSpPr>
          <p:nvPr>
            <p:ph type="body" sz="half" idx="4294967295"/>
          </p:nvPr>
        </p:nvSpPr>
        <p:spPr>
          <a:xfrm>
            <a:off x="360040" y="1080000"/>
            <a:ext cx="6672064" cy="5445344"/>
          </a:xfrm>
        </p:spPr>
        <p:txBody>
          <a:bodyPr>
            <a:normAutofit/>
          </a:bodyPr>
          <a:lstStyle/>
          <a:p>
            <a:pPr>
              <a:lnSpc>
                <a:spcPct val="150000"/>
              </a:lnSpc>
            </a:pPr>
            <a:r>
              <a:rPr lang="en-US" altLang="zh-CN" sz="2400" dirty="0"/>
              <a:t> </a:t>
            </a:r>
            <a:r>
              <a:rPr lang="zh-CN" altLang="en-US" sz="2400" dirty="0"/>
              <a:t>是现代</a:t>
            </a:r>
            <a:r>
              <a:rPr lang="en-US" altLang="zh-CN" sz="2400" dirty="0"/>
              <a:t> Linux / Unix </a:t>
            </a:r>
            <a:r>
              <a:rPr lang="zh-CN" altLang="en-US" sz="2400" dirty="0"/>
              <a:t>系统的标准目标文件格式</a:t>
            </a:r>
          </a:p>
          <a:p>
            <a:pPr marL="644128" lvl="2" indent="0">
              <a:lnSpc>
                <a:spcPct val="150000"/>
              </a:lnSpc>
              <a:buNone/>
            </a:pPr>
            <a:endParaRPr lang="en-US" altLang="zh-CN" sz="2400" dirty="0"/>
          </a:p>
          <a:p>
            <a:pPr lvl="0">
              <a:lnSpc>
                <a:spcPct val="150000"/>
              </a:lnSpc>
            </a:pPr>
            <a:r>
              <a:rPr lang="en-US" altLang="zh-CN" sz="2400" dirty="0">
                <a:solidFill>
                  <a:srgbClr val="000000"/>
                </a:solidFill>
              </a:rPr>
              <a:t> </a:t>
            </a:r>
            <a:r>
              <a:rPr lang="zh-CN" altLang="en-US" sz="2400" dirty="0">
                <a:solidFill>
                  <a:srgbClr val="000000"/>
                </a:solidFill>
              </a:rPr>
              <a:t>统一格式：</a:t>
            </a:r>
          </a:p>
          <a:p>
            <a:pPr lvl="1">
              <a:lnSpc>
                <a:spcPct val="150000"/>
              </a:lnSpc>
            </a:pPr>
            <a:r>
              <a:rPr lang="zh-CN" altLang="en-US" sz="2000" dirty="0"/>
              <a:t>  可重定位目标文件（</a:t>
            </a:r>
            <a:r>
              <a:rPr lang="en-US" altLang="zh-CN" sz="2000" dirty="0"/>
              <a:t>.o</a:t>
            </a:r>
            <a:r>
              <a:rPr lang="zh-CN" altLang="en-US" sz="2000" dirty="0"/>
              <a:t>）</a:t>
            </a:r>
            <a:endParaRPr lang="en-US" altLang="zh-CN" sz="2000" dirty="0"/>
          </a:p>
          <a:p>
            <a:pPr lvl="1">
              <a:lnSpc>
                <a:spcPct val="150000"/>
              </a:lnSpc>
            </a:pPr>
            <a:r>
              <a:rPr lang="zh-CN" altLang="en-US" sz="2000" dirty="0"/>
              <a:t>  可执行目标文件（</a:t>
            </a:r>
            <a:r>
              <a:rPr lang="en-US" altLang="zh-CN" sz="2000" dirty="0" err="1"/>
              <a:t>a.out</a:t>
            </a:r>
            <a:r>
              <a:rPr lang="zh-CN" altLang="en-US" sz="2000" dirty="0"/>
              <a:t>；</a:t>
            </a:r>
            <a:r>
              <a:rPr lang="en-US" altLang="zh-CN" sz="2000" dirty="0"/>
              <a:t>.bin;   </a:t>
            </a:r>
            <a:r>
              <a:rPr lang="zh-CN" altLang="en-US" sz="2000" dirty="0"/>
              <a:t>一般没有后缀）</a:t>
            </a:r>
            <a:endParaRPr lang="en-US" altLang="zh-CN" sz="2000" dirty="0"/>
          </a:p>
          <a:p>
            <a:pPr lvl="1">
              <a:lnSpc>
                <a:spcPct val="150000"/>
              </a:lnSpc>
            </a:pPr>
            <a:r>
              <a:rPr lang="en-US" altLang="zh-CN" sz="2000" dirty="0"/>
              <a:t>  </a:t>
            </a:r>
            <a:r>
              <a:rPr lang="zh-CN" altLang="en-US" sz="2000" dirty="0"/>
              <a:t>共享目标文件（</a:t>
            </a:r>
            <a:r>
              <a:rPr lang="en-US" altLang="zh-CN" sz="2000" dirty="0"/>
              <a:t>.a </a:t>
            </a:r>
            <a:r>
              <a:rPr lang="zh-CN" altLang="en-US" sz="2000" dirty="0"/>
              <a:t>或者</a:t>
            </a:r>
            <a:r>
              <a:rPr lang="en-US" altLang="zh-CN" sz="2000" dirty="0"/>
              <a:t>.so</a:t>
            </a:r>
            <a:r>
              <a:rPr lang="zh-CN" altLang="en-US" sz="2000" dirty="0"/>
              <a:t>）</a:t>
            </a:r>
            <a:r>
              <a:rPr lang="en-US" altLang="zh-CN" sz="2000" dirty="0"/>
              <a:t>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09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可重定位目标文件</a:t>
            </a:r>
            <a:r>
              <a:rPr lang="zh-CN" altLang="en-US" sz="2400" i="0" dirty="0">
                <a:latin typeface="+mn-lt"/>
              </a:rPr>
              <a:t>结构</a:t>
            </a: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13268" y="945676"/>
            <a:ext cx="6862852" cy="5723684"/>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latin typeface="黑体" panose="02010609060101010101" pitchFamily="49" charset="-122"/>
                <a:ea typeface="黑体" panose="02010609060101010101" pitchFamily="49" charset="-122"/>
              </a:rPr>
              <a:t> Elf </a:t>
            </a:r>
            <a:r>
              <a:rPr lang="zh-CN" altLang="en-US" sz="2400" dirty="0">
                <a:latin typeface="黑体" panose="02010609060101010101" pitchFamily="49" charset="-122"/>
                <a:ea typeface="黑体" panose="02010609060101010101" pitchFamily="49" charset="-122"/>
              </a:rPr>
              <a:t>头</a:t>
            </a:r>
            <a:endParaRPr lang="en-GB" sz="24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以一个</a:t>
            </a:r>
            <a:r>
              <a:rPr lang="en-US" altLang="zh-CN" sz="2000" dirty="0">
                <a:latin typeface="黑体" panose="02010609060101010101" pitchFamily="49" charset="-122"/>
                <a:ea typeface="黑体" panose="02010609060101010101" pitchFamily="49" charset="-122"/>
              </a:rPr>
              <a:t>16</a:t>
            </a:r>
            <a:r>
              <a:rPr lang="zh-CN" altLang="en-US" sz="2000" dirty="0">
                <a:latin typeface="黑体" panose="02010609060101010101" pitchFamily="49" charset="-122"/>
                <a:ea typeface="黑体" panose="02010609060101010101" pitchFamily="49" charset="-122"/>
              </a:rPr>
              <a:t>字节的序列开始，这个序列描述了生成该文件的系统的字宽和字节顺序（大小端存储模式）。</a:t>
            </a:r>
            <a:endParaRPr lang="en-US" altLang="zh-CN" sz="20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latin typeface="黑体" panose="02010609060101010101" pitchFamily="49" charset="-122"/>
                <a:ea typeface="黑体" panose="02010609060101010101" pitchFamily="49" charset="-122"/>
              </a:rPr>
              <a:t> ELF </a:t>
            </a:r>
            <a:r>
              <a:rPr lang="zh-CN" altLang="en-US" sz="2000" dirty="0">
                <a:latin typeface="黑体" panose="02010609060101010101" pitchFamily="49" charset="-122"/>
                <a:ea typeface="黑体" panose="02010609060101010101" pitchFamily="49" charset="-122"/>
              </a:rPr>
              <a:t>头剩下的部分包含帮助链接器语法分析和解释目标文件的信息。包括 </a:t>
            </a:r>
            <a:r>
              <a:rPr lang="en-US" altLang="zh-CN" sz="2000" dirty="0">
                <a:latin typeface="黑体" panose="02010609060101010101" pitchFamily="49" charset="-122"/>
                <a:ea typeface="黑体" panose="02010609060101010101" pitchFamily="49" charset="-122"/>
              </a:rPr>
              <a:t>ELF </a:t>
            </a:r>
            <a:r>
              <a:rPr lang="zh-CN" altLang="en-US" sz="2000" dirty="0">
                <a:latin typeface="黑体" panose="02010609060101010101" pitchFamily="49" charset="-122"/>
                <a:ea typeface="黑体" panose="02010609060101010101" pitchFamily="49" charset="-122"/>
              </a:rPr>
              <a:t>头的大小、目标文件的类型（如可重定位、可执行或者共享的）、机器类型（如 </a:t>
            </a:r>
            <a:r>
              <a:rPr lang="en-US" altLang="zh-CN" sz="2000" dirty="0">
                <a:latin typeface="黑体" panose="02010609060101010101" pitchFamily="49" charset="-122"/>
                <a:ea typeface="黑体" panose="02010609060101010101" pitchFamily="49" charset="-122"/>
              </a:rPr>
              <a:t>x86-64 / </a:t>
            </a:r>
            <a:r>
              <a:rPr lang="en-GB" altLang="zh-CN" sz="2000" dirty="0">
                <a:latin typeface="黑体" panose="02010609060101010101" pitchFamily="49" charset="-122"/>
                <a:ea typeface="黑体" panose="02010609060101010101" pitchFamily="49" charset="-122"/>
              </a:rPr>
              <a:t>IA32</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、节头部表 </a:t>
            </a:r>
            <a:r>
              <a:rPr lang="en-US" altLang="zh-CN" sz="2000" dirty="0">
                <a:latin typeface="黑体" panose="02010609060101010101" pitchFamily="49" charset="-122"/>
                <a:ea typeface="黑体" panose="02010609060101010101" pitchFamily="49" charset="-122"/>
              </a:rPr>
              <a:t>(section header table) </a:t>
            </a:r>
            <a:r>
              <a:rPr lang="zh-CN" altLang="en-US" sz="2000" dirty="0">
                <a:latin typeface="黑体" panose="02010609060101010101" pitchFamily="49" charset="-122"/>
                <a:ea typeface="黑体" panose="02010609060101010101" pitchFamily="49" charset="-122"/>
              </a:rPr>
              <a:t>的在文件中偏移地址，以及节头部表中条目的大小和数量。</a:t>
            </a:r>
            <a:endParaRPr lang="en-GB" sz="2000" dirty="0">
              <a:latin typeface="黑体" panose="02010609060101010101" pitchFamily="49" charset="-122"/>
              <a:ea typeface="黑体" panose="02010609060101010101" pitchFamily="49" charset="-122"/>
            </a:endParaRPr>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节头部表</a:t>
            </a:r>
            <a:endParaRPr lang="en-GB" sz="24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描述各节的位置和大小</a:t>
            </a:r>
            <a:endParaRPr lang="en-US" altLang="zh-CN" sz="20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其中目标文件中每个节都有一个固定大小的条目 </a:t>
            </a:r>
            <a:r>
              <a:rPr lang="en-US" altLang="zh-CN" sz="2000" dirty="0">
                <a:latin typeface="黑体" panose="02010609060101010101" pitchFamily="49" charset="-122"/>
                <a:ea typeface="黑体" panose="02010609060101010101" pitchFamily="49" charset="-122"/>
              </a:rPr>
              <a:t>(entry) </a:t>
            </a:r>
            <a:endParaRPr lang="en-GB"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09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24314" y="873668"/>
            <a:ext cx="6718836"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t> .t</a:t>
            </a:r>
            <a:r>
              <a:rPr lang="en-US" altLang="zh-CN" sz="2400" dirty="0" err="1"/>
              <a:t>ext</a:t>
            </a:r>
            <a:r>
              <a:rPr lang="en-US" altLang="zh-CN" sz="2400" dirty="0"/>
              <a:t>: </a:t>
            </a:r>
            <a:r>
              <a:rPr lang="zh-CN" altLang="en-US" sz="2400" dirty="0"/>
              <a:t>已编译程序的机器代码（</a:t>
            </a:r>
            <a:r>
              <a:rPr lang="en-US" altLang="zh-CN" sz="2400" dirty="0"/>
              <a:t>Code</a:t>
            </a:r>
            <a:r>
              <a:rPr lang="zh-CN" altLang="en-US" sz="2400" dirty="0"/>
              <a:t>）</a:t>
            </a:r>
            <a:endParaRPr lang="en-US" altLang="zh-CN" sz="24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t> .</a:t>
            </a:r>
            <a:r>
              <a:rPr lang="en-GB" sz="2400" dirty="0" err="1"/>
              <a:t>rodata</a:t>
            </a:r>
            <a:r>
              <a:rPr lang="en-GB" sz="2400" dirty="0"/>
              <a:t>: </a:t>
            </a:r>
            <a:r>
              <a:rPr lang="zh-CN" altLang="en-US" sz="2400" dirty="0"/>
              <a:t>只读数据</a:t>
            </a:r>
            <a:endParaRPr lang="en-US" altLang="zh-CN" sz="24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dirty="0"/>
              <a:t> .data: </a:t>
            </a:r>
            <a:r>
              <a:rPr lang="zh-CN" altLang="en-US" sz="2400" dirty="0"/>
              <a:t>已初始化的全局和静态变量</a:t>
            </a:r>
            <a:endParaRPr lang="en-US" altLang="zh-CN" sz="2400" dirty="0"/>
          </a:p>
          <a:p>
            <a:pPr>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dirty="0"/>
              <a:t> .</a:t>
            </a:r>
            <a:r>
              <a:rPr lang="en-US" altLang="zh-CN" sz="2400" dirty="0" err="1"/>
              <a:t>bss</a:t>
            </a:r>
            <a:r>
              <a:rPr lang="en-US" altLang="zh-CN" sz="2400" dirty="0"/>
              <a:t>: </a:t>
            </a:r>
            <a:r>
              <a:rPr lang="zh-CN" altLang="en-US" sz="2400" dirty="0"/>
              <a:t>未初始化的全局和静态变量（默认初始化为</a:t>
            </a:r>
            <a:r>
              <a:rPr lang="en-US" altLang="zh-CN" sz="2400" dirty="0"/>
              <a:t>0</a:t>
            </a:r>
            <a:r>
              <a:rPr lang="zh-CN" altLang="en-US" sz="2400" dirty="0"/>
              <a:t>），以及所有被初始化为 </a:t>
            </a:r>
            <a:r>
              <a:rPr lang="en-US" altLang="zh-CN" sz="2400" dirty="0"/>
              <a:t>0 </a:t>
            </a:r>
            <a:r>
              <a:rPr lang="zh-CN" altLang="en-US" sz="2400" dirty="0"/>
              <a:t>的全局或静态变量</a:t>
            </a:r>
            <a:endParaRPr lang="en-US" altLang="zh-CN" sz="2400" dirty="0"/>
          </a:p>
          <a:p>
            <a:pPr lvl="1">
              <a:spcBef>
                <a:spcPts val="6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b="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在目标文件中这个节不占据实际的空间，它仅仅是一个占位符</a:t>
            </a:r>
            <a:endParaRPr lang="en-US" altLang="zh-CN" sz="2000" dirty="0">
              <a:latin typeface="黑体" panose="02010609060101010101" pitchFamily="49" charset="-122"/>
              <a:ea typeface="黑体" panose="02010609060101010101" pitchFamily="49" charset="-122"/>
            </a:endParaRPr>
          </a:p>
          <a:p>
            <a:pPr lvl="1">
              <a:spcBef>
                <a:spcPts val="6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局部 </a:t>
            </a:r>
            <a:r>
              <a:rPr lang="en-US" altLang="zh-CN" sz="2000" dirty="0">
                <a:latin typeface="黑体" panose="02010609060101010101" pitchFamily="49" charset="-122"/>
                <a:ea typeface="黑体" panose="02010609060101010101" pitchFamily="49" charset="-122"/>
              </a:rPr>
              <a:t>C </a:t>
            </a:r>
            <a:r>
              <a:rPr lang="zh-CN" altLang="en-US" sz="2000" dirty="0">
                <a:latin typeface="黑体" panose="02010609060101010101" pitchFamily="49" charset="-122"/>
                <a:ea typeface="黑体" panose="02010609060101010101" pitchFamily="49" charset="-122"/>
              </a:rPr>
              <a:t>变量在运行时被保存在栈中，既不出</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现在 </a:t>
            </a:r>
            <a:r>
              <a:rPr lang="en-US" altLang="zh-CN" sz="2000" dirty="0">
                <a:latin typeface="黑体" panose="02010609060101010101" pitchFamily="49" charset="-122"/>
                <a:ea typeface="黑体" panose="02010609060101010101" pitchFamily="49" charset="-122"/>
              </a:rPr>
              <a:t>.data </a:t>
            </a:r>
            <a:r>
              <a:rPr lang="zh-CN" altLang="en-US" sz="2000" dirty="0">
                <a:latin typeface="黑体" panose="02010609060101010101" pitchFamily="49" charset="-122"/>
                <a:ea typeface="黑体" panose="02010609060101010101" pitchFamily="49" charset="-122"/>
              </a:rPr>
              <a:t>节中，也不出现在 </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bss</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节中</a:t>
            </a:r>
            <a:endParaRPr 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1080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24314" y="873668"/>
            <a:ext cx="6923814"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lnSpc>
                <a:spcPct val="100000"/>
              </a:lnSpc>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dirty="0">
                <a:latin typeface="黑体" panose="02010609060101010101" pitchFamily="49" charset="-122"/>
                <a:ea typeface="黑体" panose="02010609060101010101" pitchFamily="49" charset="-122"/>
              </a:rPr>
              <a:t> .</a:t>
            </a:r>
            <a:r>
              <a:rPr lang="en-US" altLang="zh-CN" sz="2400" dirty="0" err="1">
                <a:latin typeface="黑体" panose="02010609060101010101" pitchFamily="49" charset="-122"/>
                <a:ea typeface="黑体" panose="02010609060101010101" pitchFamily="49" charset="-122"/>
              </a:rPr>
              <a:t>symtab</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符号表</a:t>
            </a:r>
            <a:endParaRPr lang="en-US" altLang="zh-CN" sz="2400" dirty="0">
              <a:latin typeface="黑体" panose="02010609060101010101" pitchFamily="49" charset="-122"/>
              <a:ea typeface="黑体" panose="02010609060101010101" pitchFamily="49" charset="-122"/>
            </a:endParaRPr>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存放在程序中定义和引用的函数和全局变量（静态变量）的信息</a:t>
            </a:r>
            <a:endParaRPr lang="en-US" altLang="zh-CN" sz="2000" dirty="0">
              <a:latin typeface="黑体" panose="02010609060101010101" pitchFamily="49" charset="-122"/>
              <a:ea typeface="黑体" panose="02010609060101010101" pitchFamily="49" charset="-122"/>
            </a:endParaRPr>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不包含局部变量的条目</a:t>
            </a:r>
            <a:endParaRPr lang="en-GB" sz="2000" dirty="0">
              <a:latin typeface="黑体" panose="02010609060101010101" pitchFamily="49" charset="-122"/>
              <a:ea typeface="黑体" panose="02010609060101010101" pitchFamily="49" charset="-122"/>
            </a:endParaRPr>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latin typeface="黑体" panose="02010609060101010101" pitchFamily="49" charset="-122"/>
                <a:ea typeface="黑体" panose="02010609060101010101" pitchFamily="49" charset="-122"/>
              </a:rPr>
              <a:t> .</a:t>
            </a:r>
            <a:r>
              <a:rPr lang="en-GB" sz="2400" dirty="0" err="1">
                <a:latin typeface="黑体" panose="02010609060101010101" pitchFamily="49" charset="-122"/>
                <a:ea typeface="黑体" panose="02010609060101010101" pitchFamily="49" charset="-122"/>
              </a:rPr>
              <a:t>rel.text</a:t>
            </a:r>
            <a:r>
              <a:rPr lang="en-GB" sz="2400" dirty="0">
                <a:latin typeface="黑体" panose="02010609060101010101" pitchFamily="49" charset="-122"/>
                <a:ea typeface="黑体" panose="02010609060101010101" pitchFamily="49" charset="-122"/>
              </a:rPr>
              <a:t>:    </a:t>
            </a:r>
            <a:r>
              <a:rPr lang="en-US" sz="2400" dirty="0">
                <a:latin typeface="黑体" panose="02010609060101010101" pitchFamily="49" charset="-122"/>
                <a:ea typeface="黑体" panose="02010609060101010101" pitchFamily="49" charset="-122"/>
              </a:rPr>
              <a:t>.text </a:t>
            </a:r>
            <a:r>
              <a:rPr lang="zh-CN" altLang="en-US" sz="2400" dirty="0">
                <a:latin typeface="黑体" panose="02010609060101010101" pitchFamily="49" charset="-122"/>
                <a:ea typeface="黑体" panose="02010609060101010101" pitchFamily="49" charset="-122"/>
              </a:rPr>
              <a:t>节中需要重定位的信息</a:t>
            </a:r>
            <a:endParaRPr lang="en-US" altLang="zh-CN" sz="24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在合并生成可执行文件时需要修改的指令的指针</a:t>
            </a:r>
            <a:endParaRPr lang="en-US" altLang="zh-CN" sz="20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如：任何调用外部函数（跳转或调用）或者引用（外部）全局变量的指令</a:t>
            </a:r>
            <a:endParaRPr lang="en-GB" sz="2000" dirty="0">
              <a:latin typeface="黑体" panose="02010609060101010101" pitchFamily="49" charset="-122"/>
              <a:ea typeface="黑体" panose="02010609060101010101" pitchFamily="49" charset="-122"/>
            </a:endParaRPr>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latin typeface="黑体" panose="02010609060101010101" pitchFamily="49" charset="-122"/>
                <a:ea typeface="黑体" panose="02010609060101010101" pitchFamily="49" charset="-122"/>
              </a:rPr>
              <a:t> </a:t>
            </a:r>
            <a:r>
              <a:rPr lang="en-US" sz="2400" dirty="0">
                <a:latin typeface="黑体" panose="02010609060101010101" pitchFamily="49" charset="-122"/>
                <a:ea typeface="黑体" panose="02010609060101010101" pitchFamily="49" charset="-122"/>
              </a:rPr>
              <a:t>.</a:t>
            </a:r>
            <a:r>
              <a:rPr lang="en-US" sz="2400" dirty="0" err="1">
                <a:latin typeface="黑体" panose="02010609060101010101" pitchFamily="49" charset="-122"/>
                <a:ea typeface="黑体" panose="02010609060101010101" pitchFamily="49" charset="-122"/>
              </a:rPr>
              <a:t>rel.data</a:t>
            </a:r>
            <a:r>
              <a:rPr lang="en-US" sz="2400" dirty="0">
                <a:latin typeface="黑体" panose="02010609060101010101" pitchFamily="49" charset="-122"/>
                <a:ea typeface="黑体" panose="02010609060101010101" pitchFamily="49" charset="-122"/>
              </a:rPr>
              <a:t>:   .data</a:t>
            </a:r>
            <a:r>
              <a:rPr lang="zh-CN" altLang="en-US" sz="2400" dirty="0">
                <a:latin typeface="黑体" panose="02010609060101010101" pitchFamily="49" charset="-122"/>
                <a:ea typeface="黑体" panose="02010609060101010101" pitchFamily="49" charset="-122"/>
              </a:rPr>
              <a:t>节的重定位信息</a:t>
            </a:r>
            <a:endParaRPr lang="en-US" altLang="zh-CN" sz="2400" dirty="0">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黑体" panose="02010609060101010101" pitchFamily="49" charset="-122"/>
                <a:ea typeface="黑体" panose="02010609060101010101" pitchFamily="49" charset="-122"/>
              </a:rPr>
              <a:t> 在合并生成可执行文件时需要修改的数据的指针</a:t>
            </a:r>
            <a:endParaRPr lang="en-US" altLang="zh-CN" sz="2000" dirty="0">
              <a:solidFill>
                <a:srgbClr val="000000"/>
              </a:solidFill>
              <a:latin typeface="黑体" panose="02010609060101010101" pitchFamily="49" charset="-122"/>
              <a:ea typeface="黑体" panose="02010609060101010101" pitchFamily="49" charset="-122"/>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黑体" panose="02010609060101010101" pitchFamily="49" charset="-122"/>
                <a:ea typeface="黑体" panose="02010609060101010101" pitchFamily="49" charset="-122"/>
              </a:rPr>
              <a:t> 任何已初始化的全局变最，如果它的初始值是一个全局变量地址或者外部定义函数的地址，都需要被修改</a:t>
            </a:r>
            <a:endParaRPr lang="en-GB" sz="20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826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典型的</a:t>
            </a:r>
            <a:r>
              <a:rPr lang="zh-CN" altLang="en-US" sz="2400" dirty="0">
                <a:latin typeface="+mn-lt"/>
              </a:rPr>
              <a:t>可重定位目标文件的节（</a:t>
            </a:r>
            <a:r>
              <a:rPr lang="en-US" altLang="zh-CN" sz="2400" dirty="0">
                <a:latin typeface="+mn-lt"/>
              </a:rPr>
              <a:t>Sections</a:t>
            </a:r>
            <a:r>
              <a:rPr lang="zh-CN" altLang="en-US" sz="2400" dirty="0">
                <a:latin typeface="+mn-lt"/>
              </a:rPr>
              <a:t>）</a:t>
            </a:r>
            <a:endParaRPr lang="zh-CN" altLang="en-US" sz="2400" i="0" dirty="0">
              <a:latin typeface="+mn-lt"/>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332083"/>
            <a:ext cx="4752528" cy="461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313268" y="980728"/>
            <a:ext cx="6430804" cy="5534025"/>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213122" lvl="1" indent="-213122">
              <a:lnSpc>
                <a:spcPct val="100000"/>
              </a:lnSpc>
              <a:spcBef>
                <a:spcPts val="1250"/>
              </a:spcBef>
              <a:buClr>
                <a:srgbClr val="FF0000"/>
              </a:buClr>
              <a:buFont typeface="Wingdings" pitchFamily="2" charset="2"/>
              <a:buChar char="v"/>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dirty="0"/>
              <a:t> .debug: </a:t>
            </a:r>
            <a:r>
              <a:rPr lang="zh-CN" altLang="en-US" sz="2400" dirty="0"/>
              <a:t> 调试符号表</a:t>
            </a:r>
            <a:r>
              <a:rPr lang="zh-CN" altLang="en-US" sz="2000" b="0" dirty="0"/>
              <a:t>（</a:t>
            </a:r>
            <a:r>
              <a:rPr lang="en-GB" altLang="zh-CN" sz="2400" kern="0" dirty="0" err="1">
                <a:solidFill>
                  <a:srgbClr val="000000"/>
                </a:solidFill>
                <a:latin typeface="Courier New" pitchFamily="49" charset="0"/>
              </a:rPr>
              <a:t>gcc</a:t>
            </a:r>
            <a:r>
              <a:rPr lang="en-GB" altLang="zh-CN" sz="2400" kern="0" dirty="0">
                <a:solidFill>
                  <a:srgbClr val="000000"/>
                </a:solidFill>
                <a:latin typeface="Courier New" pitchFamily="49" charset="0"/>
              </a:rPr>
              <a:t> -g</a:t>
            </a:r>
            <a:r>
              <a:rPr lang="zh-CN" altLang="en-US" sz="2000" b="0" dirty="0"/>
              <a:t>）</a:t>
            </a:r>
            <a:endParaRPr lang="en-US" altLang="zh-CN" sz="24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b="0" dirty="0"/>
              <a:t> </a:t>
            </a:r>
            <a:r>
              <a:rPr lang="zh-CN" altLang="en-US" sz="2000" dirty="0"/>
              <a:t>程序中定义的局部变量和类型定义</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程序中定义和引用的全局变量</a:t>
            </a:r>
            <a:endParaRPr lang="en-US" altLang="zh-CN" sz="2000" dirty="0"/>
          </a:p>
          <a:p>
            <a:pPr lvl="1">
              <a:spcBef>
                <a:spcPts val="125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以及原始的 </a:t>
            </a:r>
            <a:r>
              <a:rPr lang="en-US" altLang="zh-CN" sz="2000" dirty="0"/>
              <a:t>C </a:t>
            </a:r>
            <a:r>
              <a:rPr lang="zh-CN" altLang="en-US" sz="2000" dirty="0"/>
              <a:t>源文件</a:t>
            </a:r>
            <a:endParaRPr lang="en-GB" altLang="zh-CN" sz="2000" dirty="0"/>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400" dirty="0"/>
              <a:t> .line: </a:t>
            </a:r>
            <a:r>
              <a:rPr lang="zh-CN" altLang="en-US" sz="2000" b="0" dirty="0">
                <a:solidFill>
                  <a:srgbClr val="000000"/>
                </a:solidFill>
                <a:latin typeface="Arial" pitchFamily="34" charset="0"/>
                <a:ea typeface="宋体" pitchFamily="2" charset="-122"/>
              </a:rPr>
              <a:t>（</a:t>
            </a:r>
            <a:r>
              <a:rPr lang="en-GB" altLang="zh-CN" sz="2400" kern="0" dirty="0" err="1">
                <a:solidFill>
                  <a:srgbClr val="000000"/>
                </a:solidFill>
                <a:latin typeface="Courier New" pitchFamily="49" charset="0"/>
                <a:ea typeface="宋体" pitchFamily="2" charset="-122"/>
              </a:rPr>
              <a:t>gcc</a:t>
            </a:r>
            <a:r>
              <a:rPr lang="en-GB" altLang="zh-CN" sz="2400" kern="0" dirty="0">
                <a:solidFill>
                  <a:srgbClr val="000000"/>
                </a:solidFill>
                <a:latin typeface="Courier New" pitchFamily="49" charset="0"/>
                <a:ea typeface="宋体" pitchFamily="2" charset="-122"/>
              </a:rPr>
              <a:t> -g</a:t>
            </a:r>
            <a:r>
              <a:rPr lang="zh-CN" altLang="en-US" sz="2000" b="0" dirty="0">
                <a:solidFill>
                  <a:srgbClr val="000000"/>
                </a:solidFill>
                <a:latin typeface="Arial" pitchFamily="34" charset="0"/>
                <a:ea typeface="宋体" pitchFamily="2" charset="-122"/>
              </a:rPr>
              <a:t>）</a:t>
            </a:r>
            <a:endParaRPr lang="en-US" altLang="zh-CN" sz="24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b="0" dirty="0"/>
              <a:t> </a:t>
            </a:r>
            <a:r>
              <a:rPr lang="zh-CN" altLang="en-US" sz="2000" dirty="0"/>
              <a:t>原始 </a:t>
            </a:r>
            <a:r>
              <a:rPr lang="en-US" altLang="zh-CN" sz="2000" dirty="0"/>
              <a:t>C </a:t>
            </a:r>
            <a:r>
              <a:rPr lang="zh-CN" altLang="en-US" sz="2000" dirty="0"/>
              <a:t>源程序中的行号和 </a:t>
            </a:r>
            <a:r>
              <a:rPr lang="en-US" altLang="zh-CN" sz="2000" dirty="0"/>
              <a:t>.text </a:t>
            </a:r>
            <a:r>
              <a:rPr lang="zh-CN" altLang="en-US" sz="2000" dirty="0"/>
              <a:t>节中机器指令之间的映射</a:t>
            </a:r>
            <a:endParaRPr lang="en-GB" altLang="zh-CN" sz="2000" dirty="0"/>
          </a:p>
          <a:p>
            <a:pPr>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400" dirty="0"/>
              <a:t> </a:t>
            </a:r>
            <a:r>
              <a:rPr lang="en-US" altLang="zh-CN" sz="2400" dirty="0"/>
              <a:t>.</a:t>
            </a:r>
            <a:r>
              <a:rPr lang="en-US" altLang="zh-CN" sz="2400" dirty="0" err="1"/>
              <a:t>strtab</a:t>
            </a:r>
            <a:r>
              <a:rPr lang="en-US" altLang="zh-CN" sz="2400" dirty="0"/>
              <a:t>:  </a:t>
            </a:r>
            <a:r>
              <a:rPr lang="zh-CN" altLang="en-US" sz="2400" dirty="0"/>
              <a:t>字符串表</a:t>
            </a:r>
            <a:endParaRPr lang="en-US" altLang="zh-CN" sz="2400" dirty="0"/>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b="0" dirty="0">
                <a:solidFill>
                  <a:srgbClr val="000000"/>
                </a:solidFill>
                <a:latin typeface="Arial" pitchFamily="34" charset="0"/>
              </a:rPr>
              <a:t> </a:t>
            </a:r>
            <a:r>
              <a:rPr lang="zh-CN" altLang="en-US" sz="2000" dirty="0">
                <a:solidFill>
                  <a:srgbClr val="000000"/>
                </a:solidFill>
                <a:latin typeface="Arial" pitchFamily="34" charset="0"/>
              </a:rPr>
              <a:t>以 </a:t>
            </a:r>
            <a:r>
              <a:rPr lang="en-US" altLang="zh-CN" sz="2000" dirty="0">
                <a:solidFill>
                  <a:srgbClr val="000000"/>
                </a:solidFill>
                <a:latin typeface="Arial" pitchFamily="34" charset="0"/>
              </a:rPr>
              <a:t>null </a:t>
            </a:r>
            <a:r>
              <a:rPr lang="zh-CN" altLang="en-US" sz="2000" dirty="0">
                <a:solidFill>
                  <a:srgbClr val="000000"/>
                </a:solidFill>
                <a:latin typeface="Arial" pitchFamily="34" charset="0"/>
              </a:rPr>
              <a:t>结尾的字符串的序列</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包括 </a:t>
            </a:r>
            <a:r>
              <a:rPr lang="en-US" altLang="zh-CN" sz="2000" dirty="0">
                <a:solidFill>
                  <a:srgbClr val="000000"/>
                </a:solidFill>
                <a:latin typeface="Arial" pitchFamily="34" charset="0"/>
              </a:rPr>
              <a:t>.</a:t>
            </a:r>
            <a:r>
              <a:rPr lang="en-US" altLang="zh-CN" sz="2000" dirty="0" err="1">
                <a:solidFill>
                  <a:srgbClr val="000000"/>
                </a:solidFill>
                <a:latin typeface="Arial" pitchFamily="34" charset="0"/>
              </a:rPr>
              <a:t>symtab</a:t>
            </a:r>
            <a:r>
              <a:rPr lang="en-US" altLang="zh-CN" sz="2000" dirty="0">
                <a:solidFill>
                  <a:srgbClr val="000000"/>
                </a:solidFill>
                <a:latin typeface="Arial" pitchFamily="34" charset="0"/>
              </a:rPr>
              <a:t> </a:t>
            </a:r>
            <a:r>
              <a:rPr lang="zh-CN" altLang="en-US" sz="2000" dirty="0">
                <a:solidFill>
                  <a:srgbClr val="000000"/>
                </a:solidFill>
                <a:latin typeface="Arial" pitchFamily="34" charset="0"/>
              </a:rPr>
              <a:t>和 </a:t>
            </a:r>
            <a:r>
              <a:rPr lang="en-US" altLang="zh-CN" sz="2000" dirty="0">
                <a:solidFill>
                  <a:srgbClr val="000000"/>
                </a:solidFill>
                <a:latin typeface="Arial" pitchFamily="34" charset="0"/>
              </a:rPr>
              <a:t>.debug </a:t>
            </a:r>
            <a:r>
              <a:rPr lang="zh-CN" altLang="en-US" sz="2000" dirty="0">
                <a:solidFill>
                  <a:srgbClr val="000000"/>
                </a:solidFill>
                <a:latin typeface="Arial" pitchFamily="34" charset="0"/>
              </a:rPr>
              <a:t>节中的符号表</a:t>
            </a:r>
            <a:endParaRPr lang="en-US" altLang="zh-CN" sz="2000" dirty="0">
              <a:solidFill>
                <a:srgbClr val="000000"/>
              </a:solidFill>
              <a:latin typeface="Arial" pitchFamily="34" charset="0"/>
            </a:endParaRPr>
          </a:p>
          <a:p>
            <a:pPr lvl="1">
              <a:spcBef>
                <a:spcPts val="563"/>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Arial" pitchFamily="34" charset="0"/>
              </a:rPr>
              <a:t> 节头部中的节名字</a:t>
            </a:r>
            <a:endParaRPr lang="en-GB" altLang="zh-CN" sz="2000" dirty="0">
              <a:solidFill>
                <a:srgbClr val="000000"/>
              </a:solidFill>
              <a:latin typeface="Arial" pitchFamily="34" charset="0"/>
            </a:endParaRPr>
          </a:p>
        </p:txBody>
      </p:sp>
    </p:spTree>
    <p:extLst>
      <p:ext uri="{BB962C8B-B14F-4D97-AF65-F5344CB8AC3E}">
        <p14:creationId xmlns:p14="http://schemas.microsoft.com/office/powerpoint/2010/main" val="4051759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可执行目标文件格式</a:t>
            </a:r>
            <a:endParaRPr lang="zh-CN" altLang="en-US" sz="2400" i="0" dirty="0">
              <a:latin typeface="+mn-lt"/>
            </a:endParaRPr>
          </a:p>
        </p:txBody>
      </p:sp>
      <p:sp>
        <p:nvSpPr>
          <p:cNvPr id="6" name="Rectangle 3"/>
          <p:cNvSpPr txBox="1">
            <a:spLocks noChangeArrowheads="1"/>
          </p:cNvSpPr>
          <p:nvPr/>
        </p:nvSpPr>
        <p:spPr bwMode="auto">
          <a:xfrm>
            <a:off x="263352" y="836712"/>
            <a:ext cx="11496600" cy="544534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dirty="0"/>
              <a:t> </a:t>
            </a:r>
            <a:r>
              <a:rPr lang="zh-CN" altLang="en-US" sz="2400" dirty="0"/>
              <a:t>典型的</a:t>
            </a:r>
            <a:r>
              <a:rPr lang="en-US" altLang="zh-CN" sz="2400" dirty="0"/>
              <a:t>ELF</a:t>
            </a:r>
            <a:r>
              <a:rPr lang="zh-CN" altLang="en-US" sz="2400" dirty="0"/>
              <a:t>可执行目标文件</a:t>
            </a:r>
            <a:endParaRPr lang="zh-CN" altLang="en-US" sz="2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844824"/>
            <a:ext cx="6768752" cy="422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07568" y="4044814"/>
            <a:ext cx="1440160" cy="327782"/>
          </a:xfrm>
          <a:prstGeom prst="rect">
            <a:avLst/>
          </a:prstGeom>
          <a:noFill/>
        </p:spPr>
        <p:txBody>
          <a:bodyPr wrap="square" rtlCol="0">
            <a:spAutoFit/>
          </a:bodyPr>
          <a:lstStyle/>
          <a:p>
            <a:pPr>
              <a:buNone/>
            </a:pPr>
            <a:r>
              <a:rPr lang="zh-CN" altLang="en-US" dirty="0">
                <a:solidFill>
                  <a:srgbClr val="FF0000"/>
                </a:solidFill>
              </a:rPr>
              <a:t>没有 </a:t>
            </a:r>
            <a:r>
              <a:rPr lang="en-US" altLang="zh-CN" dirty="0">
                <a:solidFill>
                  <a:srgbClr val="FF0000"/>
                </a:solidFill>
              </a:rPr>
              <a:t>.</a:t>
            </a:r>
            <a:r>
              <a:rPr lang="en-US" altLang="zh-CN" dirty="0" err="1">
                <a:solidFill>
                  <a:srgbClr val="FF0000"/>
                </a:solidFill>
              </a:rPr>
              <a:t>rel</a:t>
            </a:r>
            <a:r>
              <a:rPr lang="en-US" altLang="zh-CN" dirty="0">
                <a:solidFill>
                  <a:srgbClr val="FF0000"/>
                </a:solidFill>
              </a:rPr>
              <a:t> </a:t>
            </a:r>
            <a:r>
              <a:rPr lang="zh-CN" altLang="en-US" dirty="0">
                <a:solidFill>
                  <a:srgbClr val="FF0000"/>
                </a:solidFill>
              </a:rPr>
              <a:t>节</a:t>
            </a:r>
          </a:p>
        </p:txBody>
      </p:sp>
      <p:sp>
        <p:nvSpPr>
          <p:cNvPr id="9" name="TextBox 8"/>
          <p:cNvSpPr txBox="1"/>
          <p:nvPr/>
        </p:nvSpPr>
        <p:spPr>
          <a:xfrm>
            <a:off x="4128289" y="2032745"/>
            <a:ext cx="2855316" cy="917719"/>
          </a:xfrm>
          <a:prstGeom prst="rect">
            <a:avLst/>
          </a:prstGeom>
          <a:noFill/>
          <a:ln w="19050">
            <a:solidFill>
              <a:srgbClr val="C00000"/>
            </a:solidFill>
          </a:ln>
        </p:spPr>
        <p:txBody>
          <a:bodyPr wrap="square" rtlCol="0">
            <a:noAutofit/>
          </a:bodyPr>
          <a:lstStyle/>
          <a:p>
            <a:endParaRPr lang="zh-CN" altLang="en-US" sz="1800" dirty="0">
              <a:latin typeface="Calibri" pitchFamily="34" charset="0"/>
            </a:endParaRPr>
          </a:p>
        </p:txBody>
      </p:sp>
      <p:sp>
        <p:nvSpPr>
          <p:cNvPr id="10" name="圆角矩形标注 9"/>
          <p:cNvSpPr/>
          <p:nvPr/>
        </p:nvSpPr>
        <p:spPr bwMode="auto">
          <a:xfrm>
            <a:off x="7890457" y="1340810"/>
            <a:ext cx="1229879" cy="702950"/>
          </a:xfrm>
          <a:prstGeom prst="wedgeRoundRectCallout">
            <a:avLst>
              <a:gd name="adj1" fmla="val -112155"/>
              <a:gd name="adj2" fmla="val 68858"/>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zh-CN" altLang="en-US" dirty="0">
                <a:solidFill>
                  <a:srgbClr val="C00000"/>
                </a:solidFill>
              </a:rPr>
              <a:t>包含程序的入口点</a:t>
            </a:r>
            <a:endParaRPr kumimoji="0" lang="zh-CN" altLang="en-US" i="0" u="none" strike="noStrike" cap="none" normalizeH="0" baseline="0" dirty="0">
              <a:ln>
                <a:noFill/>
              </a:ln>
              <a:solidFill>
                <a:srgbClr val="C00000"/>
              </a:solidFill>
              <a:effectLst/>
            </a:endParaRPr>
          </a:p>
        </p:txBody>
      </p:sp>
      <p:sp>
        <p:nvSpPr>
          <p:cNvPr id="2" name="文本框 1"/>
          <p:cNvSpPr txBox="1"/>
          <p:nvPr/>
        </p:nvSpPr>
        <p:spPr>
          <a:xfrm>
            <a:off x="5951984" y="5661248"/>
            <a:ext cx="1224136" cy="327782"/>
          </a:xfrm>
          <a:prstGeom prst="rect">
            <a:avLst/>
          </a:prstGeom>
          <a:noFill/>
        </p:spPr>
        <p:txBody>
          <a:bodyPr wrap="square" rtlCol="0">
            <a:spAutoFit/>
          </a:bodyPr>
          <a:lstStyle/>
          <a:p>
            <a:pPr>
              <a:buNone/>
            </a:pPr>
            <a:r>
              <a:rPr lang="zh-CN" altLang="en-US" dirty="0"/>
              <a:t>（</a:t>
            </a:r>
            <a:r>
              <a:rPr lang="zh-CN" altLang="en-US" dirty="0">
                <a:solidFill>
                  <a:schemeClr val="accent1"/>
                </a:solidFill>
              </a:rPr>
              <a:t>可选</a:t>
            </a:r>
            <a:r>
              <a:rPr lang="zh-CN" altLang="en-US" dirty="0"/>
              <a:t>）</a:t>
            </a:r>
          </a:p>
        </p:txBody>
      </p:sp>
      <p:sp>
        <p:nvSpPr>
          <p:cNvPr id="3" name="文本框 2"/>
          <p:cNvSpPr txBox="1"/>
          <p:nvPr/>
        </p:nvSpPr>
        <p:spPr>
          <a:xfrm>
            <a:off x="9336360" y="1340810"/>
            <a:ext cx="2592288" cy="1034129"/>
          </a:xfrm>
          <a:prstGeom prst="rect">
            <a:avLst/>
          </a:prstGeom>
          <a:noFill/>
        </p:spPr>
        <p:txBody>
          <a:bodyPr wrap="square" rtlCol="0">
            <a:spAutoFit/>
          </a:bodyPr>
          <a:lstStyle/>
          <a:p>
            <a:pPr>
              <a:buNone/>
            </a:pPr>
            <a:r>
              <a:rPr lang="en-US" altLang="zh-CN" dirty="0">
                <a:solidFill>
                  <a:schemeClr val="accent2"/>
                </a:solidFill>
              </a:rPr>
              <a:t>ELF</a:t>
            </a:r>
            <a:r>
              <a:rPr lang="zh-CN" altLang="en-US" dirty="0">
                <a:solidFill>
                  <a:schemeClr val="accent2"/>
                </a:solidFill>
              </a:rPr>
              <a:t>的</a:t>
            </a:r>
            <a:r>
              <a:rPr lang="en-US" altLang="zh-CN" dirty="0">
                <a:solidFill>
                  <a:schemeClr val="accent2"/>
                </a:solidFill>
              </a:rPr>
              <a:t>entry</a:t>
            </a:r>
            <a:r>
              <a:rPr lang="zh-CN" altLang="en-US" dirty="0">
                <a:solidFill>
                  <a:schemeClr val="accent2"/>
                </a:solidFill>
              </a:rPr>
              <a:t>给出了系统控制器转移到的起始虚拟地址。在可重定位文件中，此字段为</a:t>
            </a:r>
            <a:r>
              <a:rPr lang="en-US" altLang="zh-CN" dirty="0">
                <a:solidFill>
                  <a:schemeClr val="accent2"/>
                </a:solidFill>
              </a:rPr>
              <a:t>0</a:t>
            </a:r>
            <a:endParaRPr lang="zh-CN" altLang="en-US" dirty="0">
              <a:solidFill>
                <a:schemeClr val="accent2"/>
              </a:solidFill>
            </a:endParaRPr>
          </a:p>
        </p:txBody>
      </p:sp>
    </p:spTree>
    <p:extLst>
      <p:ext uri="{BB962C8B-B14F-4D97-AF65-F5344CB8AC3E}">
        <p14:creationId xmlns:p14="http://schemas.microsoft.com/office/powerpoint/2010/main" val="295979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链接器驱动程序</a:t>
            </a:r>
            <a:endParaRPr lang="en-US" altLang="zh-CN" sz="14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静态链接</a:t>
            </a:r>
            <a:endParaRPr lang="en-US" altLang="zh-CN" sz="14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59395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solidFill>
                  <a:srgbClr val="DDDDDD"/>
                </a:solidFill>
                <a:latin typeface="微软雅黑" panose="020B0503020204020204" pitchFamily="34" charset="-122"/>
                <a:ea typeface="微软雅黑" panose="020B0503020204020204" pitchFamily="34" charset="-122"/>
              </a:rPr>
              <a:t>基本概念</a:t>
            </a:r>
            <a:endParaRPr lang="en-US" altLang="zh-CN"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2370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链接器符号</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836712"/>
            <a:ext cx="11496600" cy="5445344"/>
          </a:xfrm>
        </p:spPr>
        <p:txBody>
          <a:bodyPr>
            <a:normAutofit lnSpcReduction="10000"/>
          </a:bodyPr>
          <a:lstStyle/>
          <a:p>
            <a:r>
              <a:rPr lang="en-US" altLang="zh-CN" sz="2400" dirty="0">
                <a:latin typeface="黑体" panose="02010609060101010101" pitchFamily="49" charset="-122"/>
                <a:ea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rPr>
              <a:t>全局符号的定义</a:t>
            </a:r>
            <a:endParaRPr lang="zh-CN" altLang="en-US" sz="2400" dirty="0">
              <a:latin typeface="黑体" panose="02010609060101010101" pitchFamily="49" charset="-122"/>
              <a:ea typeface="黑体" panose="02010609060101010101" pitchFamily="49" charset="-122"/>
            </a:endParaRPr>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由模块 </a:t>
            </a:r>
            <a:r>
              <a:rPr lang="en-US" altLang="zh-CN" sz="2000" dirty="0">
                <a:solidFill>
                  <a:srgbClr val="000000"/>
                </a:solidFill>
                <a:latin typeface="黑体" panose="02010609060101010101" pitchFamily="49" charset="-122"/>
                <a:ea typeface="黑体" panose="02010609060101010101" pitchFamily="49" charset="-122"/>
              </a:rPr>
              <a:t>m </a:t>
            </a:r>
            <a:r>
              <a:rPr lang="zh-CN" altLang="en-US" sz="2000" dirty="0">
                <a:solidFill>
                  <a:srgbClr val="000000"/>
                </a:solidFill>
                <a:latin typeface="黑体" panose="02010609060101010101" pitchFamily="49" charset="-122"/>
                <a:ea typeface="黑体" panose="02010609060101010101" pitchFamily="49" charset="-122"/>
              </a:rPr>
              <a:t>定义并能被其他模块引用的符号</a:t>
            </a:r>
            <a:endParaRPr lang="en-GB" altLang="zh-CN" sz="2000" dirty="0">
              <a:solidFill>
                <a:srgbClr val="000000"/>
              </a:solidFill>
              <a:latin typeface="黑体" panose="02010609060101010101" pitchFamily="49" charset="-122"/>
              <a:ea typeface="黑体" panose="02010609060101010101" pitchFamily="49" charset="-122"/>
            </a:endParaRPr>
          </a:p>
          <a:p>
            <a:pPr lvl="1">
              <a:lnSpc>
                <a:spcPct val="15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solidFill>
                  <a:srgbClr val="000000"/>
                </a:solidFill>
                <a:latin typeface="黑体" panose="02010609060101010101" pitchFamily="49" charset="-122"/>
                <a:ea typeface="黑体" panose="02010609060101010101" pitchFamily="49" charset="-122"/>
              </a:rPr>
              <a:t> 非静态的 </a:t>
            </a:r>
            <a:r>
              <a:rPr lang="en-US" altLang="zh-CN" sz="2000" dirty="0">
                <a:solidFill>
                  <a:srgbClr val="000000"/>
                </a:solidFill>
                <a:latin typeface="黑体" panose="02010609060101010101" pitchFamily="49" charset="-122"/>
                <a:ea typeface="黑体" panose="02010609060101010101" pitchFamily="49" charset="-122"/>
              </a:rPr>
              <a:t>C </a:t>
            </a:r>
            <a:r>
              <a:rPr lang="zh-CN" altLang="en-US" sz="2000" dirty="0">
                <a:solidFill>
                  <a:srgbClr val="000000"/>
                </a:solidFill>
                <a:latin typeface="黑体" panose="02010609060101010101" pitchFamily="49" charset="-122"/>
                <a:ea typeface="黑体" panose="02010609060101010101" pitchFamily="49" charset="-122"/>
              </a:rPr>
              <a:t>函数和全局变量</a:t>
            </a:r>
            <a:endParaRPr lang="en-GB" altLang="zh-CN" sz="2000" dirty="0">
              <a:solidFill>
                <a:srgbClr val="000000"/>
              </a:solidFill>
              <a:latin typeface="黑体" panose="02010609060101010101" pitchFamily="49" charset="-122"/>
              <a:ea typeface="黑体" panose="02010609060101010101" pitchFamily="49" charset="-122"/>
            </a:endParaRPr>
          </a:p>
          <a:p>
            <a:pPr marL="644128" lvl="2" indent="0">
              <a:buNone/>
            </a:pPr>
            <a:endParaRPr lang="en-US" altLang="zh-CN" sz="2400" dirty="0">
              <a:latin typeface="黑体" panose="02010609060101010101" pitchFamily="49" charset="-122"/>
              <a:ea typeface="黑体" panose="02010609060101010101" pitchFamily="49" charset="-122"/>
            </a:endParaRPr>
          </a:p>
          <a:p>
            <a:pPr lvl="0"/>
            <a:r>
              <a:rPr lang="en-US" altLang="zh-CN" sz="2400" dirty="0">
                <a:solidFill>
                  <a:srgbClr val="000000"/>
                </a:solidFill>
                <a:latin typeface="黑体" panose="02010609060101010101" pitchFamily="49" charset="-122"/>
                <a:ea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rPr>
              <a:t>外部符号（对全局符号的引用）</a:t>
            </a:r>
          </a:p>
          <a:p>
            <a:pPr lvl="1">
              <a:lnSpc>
                <a:spcPct val="150000"/>
              </a:lnSpc>
            </a:pPr>
            <a:r>
              <a:rPr lang="zh-CN" altLang="en-US" sz="2000" dirty="0">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由其他模块定义并被模块 </a:t>
            </a:r>
            <a:r>
              <a:rPr lang="en-US" altLang="zh-CN" sz="2000" dirty="0">
                <a:solidFill>
                  <a:srgbClr val="000000"/>
                </a:solidFill>
                <a:latin typeface="黑体" panose="02010609060101010101" pitchFamily="49" charset="-122"/>
                <a:ea typeface="黑体" panose="02010609060101010101" pitchFamily="49" charset="-122"/>
              </a:rPr>
              <a:t>m </a:t>
            </a:r>
            <a:r>
              <a:rPr lang="zh-CN" altLang="en-US" sz="2000" dirty="0">
                <a:solidFill>
                  <a:srgbClr val="000000"/>
                </a:solidFill>
                <a:latin typeface="黑体" panose="02010609060101010101" pitchFamily="49" charset="-122"/>
                <a:ea typeface="黑体" panose="02010609060101010101" pitchFamily="49" charset="-122"/>
              </a:rPr>
              <a:t>引用的全局符号</a:t>
            </a:r>
            <a:endParaRPr lang="en-US" altLang="zh-CN" sz="2000" dirty="0">
              <a:latin typeface="黑体" panose="02010609060101010101" pitchFamily="49" charset="-122"/>
              <a:ea typeface="黑体" panose="02010609060101010101" pitchFamily="49" charset="-122"/>
            </a:endParaRPr>
          </a:p>
          <a:p>
            <a:pPr lvl="1">
              <a:lnSpc>
                <a:spcPct val="150000"/>
              </a:lnSpc>
            </a:pPr>
            <a:r>
              <a:rPr lang="zh-CN" altLang="en-US" sz="2000" dirty="0">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在其他模块中定义的非静态 </a:t>
            </a:r>
            <a:r>
              <a:rPr lang="en-US" altLang="zh-CN" sz="2000" dirty="0">
                <a:solidFill>
                  <a:srgbClr val="000000"/>
                </a:solidFill>
                <a:latin typeface="黑体" panose="02010609060101010101" pitchFamily="49" charset="-122"/>
                <a:ea typeface="黑体" panose="02010609060101010101" pitchFamily="49" charset="-122"/>
              </a:rPr>
              <a:t>C </a:t>
            </a:r>
            <a:r>
              <a:rPr lang="zh-CN" altLang="en-US" sz="2000" dirty="0">
                <a:solidFill>
                  <a:srgbClr val="000000"/>
                </a:solidFill>
                <a:latin typeface="黑体" panose="02010609060101010101" pitchFamily="49" charset="-122"/>
                <a:ea typeface="黑体" panose="02010609060101010101" pitchFamily="49" charset="-122"/>
              </a:rPr>
              <a:t>函数和全局变量</a:t>
            </a:r>
            <a:endParaRPr lang="en-US" altLang="zh-CN" sz="2000" dirty="0">
              <a:latin typeface="黑体" panose="02010609060101010101" pitchFamily="49" charset="-122"/>
              <a:ea typeface="黑体" panose="02010609060101010101" pitchFamily="49" charset="-122"/>
            </a:endParaRPr>
          </a:p>
          <a:p>
            <a:pPr lvl="1"/>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rPr>
              <a:t>局部符号</a:t>
            </a:r>
            <a:endParaRPr lang="zh-CN" altLang="en-US" sz="2400" dirty="0">
              <a:latin typeface="黑体" panose="02010609060101010101" pitchFamily="49" charset="-122"/>
              <a:ea typeface="黑体" panose="02010609060101010101" pitchFamily="49" charset="-122"/>
            </a:endParaRPr>
          </a:p>
          <a:p>
            <a:pPr lvl="1">
              <a:lnSpc>
                <a:spcPct val="150000"/>
              </a:lnSpc>
            </a:pPr>
            <a:r>
              <a:rPr lang="zh-CN" altLang="en-US" sz="2000" dirty="0">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只被模块 </a:t>
            </a:r>
            <a:r>
              <a:rPr lang="en-US" altLang="zh-CN" sz="2000" dirty="0">
                <a:solidFill>
                  <a:srgbClr val="000000"/>
                </a:solidFill>
                <a:latin typeface="黑体" panose="02010609060101010101" pitchFamily="49" charset="-122"/>
                <a:ea typeface="黑体" panose="02010609060101010101" pitchFamily="49" charset="-122"/>
              </a:rPr>
              <a:t>m </a:t>
            </a:r>
            <a:r>
              <a:rPr lang="zh-CN" altLang="en-US" sz="2000" dirty="0">
                <a:solidFill>
                  <a:srgbClr val="000000"/>
                </a:solidFill>
                <a:latin typeface="黑体" panose="02010609060101010101" pitchFamily="49" charset="-122"/>
                <a:ea typeface="黑体" panose="02010609060101010101" pitchFamily="49" charset="-122"/>
              </a:rPr>
              <a:t>定义和引用的符号</a:t>
            </a:r>
            <a:endParaRPr lang="en-US" altLang="zh-CN" sz="2000" dirty="0">
              <a:latin typeface="黑体" panose="02010609060101010101" pitchFamily="49" charset="-122"/>
              <a:ea typeface="黑体" panose="02010609060101010101" pitchFamily="49" charset="-122"/>
            </a:endParaRPr>
          </a:p>
          <a:p>
            <a:pPr lvl="1">
              <a:lnSpc>
                <a:spcPct val="150000"/>
              </a:lnSpc>
            </a:pPr>
            <a:r>
              <a:rPr lang="en-US" altLang="zh-CN" sz="2000" dirty="0">
                <a:latin typeface="黑体" panose="02010609060101010101" pitchFamily="49" charset="-122"/>
                <a:ea typeface="黑体" panose="02010609060101010101" pitchFamily="49" charset="-122"/>
              </a:rPr>
              <a:t> </a:t>
            </a:r>
            <a:r>
              <a:rPr lang="zh-CN" altLang="en-US" sz="2000" dirty="0">
                <a:solidFill>
                  <a:srgbClr val="000000"/>
                </a:solidFill>
                <a:latin typeface="黑体" panose="02010609060101010101" pitchFamily="49" charset="-122"/>
                <a:ea typeface="黑体" panose="02010609060101010101" pitchFamily="49" charset="-122"/>
              </a:rPr>
              <a:t>带 </a:t>
            </a:r>
            <a:r>
              <a:rPr lang="en-US" altLang="zh-CN" sz="2000" dirty="0">
                <a:solidFill>
                  <a:srgbClr val="000000"/>
                </a:solidFill>
                <a:latin typeface="黑体" panose="02010609060101010101" pitchFamily="49" charset="-122"/>
                <a:ea typeface="黑体" panose="02010609060101010101" pitchFamily="49" charset="-122"/>
              </a:rPr>
              <a:t>static </a:t>
            </a:r>
            <a:r>
              <a:rPr lang="zh-CN" altLang="en-US" sz="2000" dirty="0">
                <a:solidFill>
                  <a:srgbClr val="000000"/>
                </a:solidFill>
                <a:latin typeface="黑体" panose="02010609060101010101" pitchFamily="49" charset="-122"/>
                <a:ea typeface="黑体" panose="02010609060101010101" pitchFamily="49" charset="-122"/>
              </a:rPr>
              <a:t>属性的静态</a:t>
            </a:r>
            <a:r>
              <a:rPr lang="en-US" altLang="zh-CN" sz="2000" dirty="0">
                <a:solidFill>
                  <a:srgbClr val="000000"/>
                </a:solidFill>
                <a:latin typeface="黑体" panose="02010609060101010101" pitchFamily="49" charset="-122"/>
                <a:ea typeface="黑体" panose="02010609060101010101" pitchFamily="49" charset="-122"/>
              </a:rPr>
              <a:t>C </a:t>
            </a:r>
            <a:r>
              <a:rPr lang="zh-CN" altLang="en-US" sz="2000" dirty="0">
                <a:solidFill>
                  <a:srgbClr val="000000"/>
                </a:solidFill>
                <a:latin typeface="黑体" panose="02010609060101010101" pitchFamily="49" charset="-122"/>
                <a:ea typeface="黑体" panose="02010609060101010101" pitchFamily="49" charset="-122"/>
              </a:rPr>
              <a:t>函数和静态全局变量，作用域是模块</a:t>
            </a:r>
            <a:r>
              <a:rPr lang="en-US" altLang="zh-CN" sz="2000" dirty="0">
                <a:solidFill>
                  <a:srgbClr val="000000"/>
                </a:solidFill>
                <a:latin typeface="黑体" panose="02010609060101010101" pitchFamily="49" charset="-122"/>
                <a:ea typeface="黑体" panose="02010609060101010101" pitchFamily="49" charset="-122"/>
              </a:rPr>
              <a:t>m</a:t>
            </a:r>
          </a:p>
          <a:p>
            <a:pPr lvl="1">
              <a:lnSpc>
                <a:spcPct val="150000"/>
              </a:lnSpc>
            </a:pPr>
            <a:r>
              <a:rPr lang="zh-CN" altLang="en-US" sz="2000" dirty="0">
                <a:solidFill>
                  <a:srgbClr val="000000"/>
                </a:solidFill>
                <a:latin typeface="黑体" panose="02010609060101010101" pitchFamily="49" charset="-122"/>
                <a:ea typeface="黑体" panose="02010609060101010101" pitchFamily="49" charset="-122"/>
              </a:rPr>
              <a:t> 局部链接器符号表（</a:t>
            </a:r>
            <a:r>
              <a:rPr lang="en-US" altLang="zh-CN" sz="2000" dirty="0" err="1">
                <a:solidFill>
                  <a:srgbClr val="000000"/>
                </a:solidFill>
                <a:latin typeface="黑体" panose="02010609060101010101" pitchFamily="49" charset="-122"/>
                <a:ea typeface="黑体" panose="02010609060101010101" pitchFamily="49" charset="-122"/>
              </a:rPr>
              <a:t>Symtab</a:t>
            </a:r>
            <a:r>
              <a:rPr lang="zh-CN" altLang="en-US" sz="2000" dirty="0">
                <a:solidFill>
                  <a:srgbClr val="000000"/>
                </a:solidFill>
                <a:latin typeface="黑体" panose="02010609060101010101" pitchFamily="49" charset="-122"/>
                <a:ea typeface="黑体" panose="02010609060101010101" pitchFamily="49" charset="-122"/>
              </a:rPr>
              <a:t>）不包含</a:t>
            </a:r>
            <a:r>
              <a:rPr lang="zh-CN" altLang="en-US" sz="2000" dirty="0">
                <a:solidFill>
                  <a:schemeClr val="accent2"/>
                </a:solidFill>
                <a:latin typeface="黑体" panose="02010609060101010101" pitchFamily="49" charset="-122"/>
                <a:ea typeface="黑体" panose="02010609060101010101" pitchFamily="49" charset="-122"/>
              </a:rPr>
              <a:t>非静态的局部变量</a:t>
            </a:r>
            <a:r>
              <a:rPr lang="zh-CN" altLang="en-US" sz="2000" dirty="0">
                <a:solidFill>
                  <a:srgbClr val="000000"/>
                </a:solidFill>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放在粘上</a:t>
            </a:r>
            <a:r>
              <a:rPr lang="zh-CN" altLang="en-US" sz="20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6809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链接第一步：符号解析</a:t>
            </a:r>
          </a:p>
        </p:txBody>
      </p:sp>
      <p:sp>
        <p:nvSpPr>
          <p:cNvPr id="13" name="Rectangle 3"/>
          <p:cNvSpPr txBox="1">
            <a:spLocks noChangeArrowheads="1"/>
          </p:cNvSpPr>
          <p:nvPr/>
        </p:nvSpPr>
        <p:spPr bwMode="auto">
          <a:xfrm>
            <a:off x="360040" y="719960"/>
            <a:ext cx="6456040" cy="5488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dirty="0"/>
              <a:t> </a:t>
            </a:r>
            <a:r>
              <a:rPr lang="zh-CN" altLang="en-US" sz="2400" dirty="0"/>
              <a:t>首先要把符号信息保存到符号表中</a:t>
            </a:r>
            <a:endParaRPr lang="zh-CN" altLang="en-US" sz="2000" dirty="0"/>
          </a:p>
        </p:txBody>
      </p:sp>
      <p:sp>
        <p:nvSpPr>
          <p:cNvPr id="14" name="Rectangle 2"/>
          <p:cNvSpPr>
            <a:spLocks noChangeArrowheads="1"/>
          </p:cNvSpPr>
          <p:nvPr/>
        </p:nvSpPr>
        <p:spPr bwMode="auto">
          <a:xfrm>
            <a:off x="1356877" y="1979613"/>
            <a:ext cx="2938923" cy="2392259"/>
          </a:xfrm>
          <a:prstGeom prst="rect">
            <a:avLst/>
          </a:prstGeom>
          <a:solidFill>
            <a:srgbClr val="F7F5CD"/>
          </a:solidFill>
          <a:ln w="3240">
            <a:solidFill>
              <a:srgbClr val="000066"/>
            </a:solidFill>
            <a:miter lim="800000"/>
            <a:headEnd/>
            <a:tailEnd/>
          </a:ln>
          <a:effectLst/>
        </p:spPr>
        <p:txBody>
          <a:bodyPr wrap="none" lIns="90000" tIns="46800" rIns="90000" bIns="46800">
            <a:spAutoFit/>
          </a:bodyPr>
          <a:lstStyle/>
          <a:p>
            <a:pPr>
              <a:spcBef>
                <a:spcPts val="0"/>
              </a:spcBef>
              <a:buNone/>
            </a:pPr>
            <a:r>
              <a:rPr lang="en-US" altLang="zh-CN" sz="1800" dirty="0">
                <a:latin typeface="Courier New"/>
                <a:cs typeface="Courier New"/>
              </a:rPr>
              <a:t>void swap();</a:t>
            </a:r>
          </a:p>
          <a:p>
            <a:pPr>
              <a:spcBef>
                <a:spcPts val="0"/>
              </a:spcBef>
              <a:buNone/>
            </a:pPr>
            <a:endParaRPr lang="en-US" altLang="zh-CN" sz="1800" dirty="0">
              <a:latin typeface="Courier New"/>
              <a:cs typeface="Courier New"/>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buf[2] = {1, 2};</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main()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swap();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return 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p:txBody>
      </p:sp>
      <p:sp>
        <p:nvSpPr>
          <p:cNvPr id="15" name="Rectangle 3"/>
          <p:cNvSpPr>
            <a:spLocks noChangeArrowheads="1"/>
          </p:cNvSpPr>
          <p:nvPr/>
        </p:nvSpPr>
        <p:spPr bwMode="auto">
          <a:xfrm>
            <a:off x="3162509" y="1597985"/>
            <a:ext cx="1008907" cy="359010"/>
          </a:xfrm>
          <a:prstGeom prst="rect">
            <a:avLst/>
          </a:prstGeom>
          <a:noFill/>
          <a:ln w="3240">
            <a:noFill/>
            <a:miter lim="800000"/>
            <a:headEnd/>
            <a:tailEnd/>
          </a:ln>
          <a:effectLst/>
        </p:spPr>
        <p:txBody>
          <a:bodyPr wrap="none" lIns="90000" tIns="46800" rIns="90000" bIns="46800">
            <a:spAutoFit/>
          </a:bodyPr>
          <a:lstStyle/>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main.c</a:t>
            </a:r>
            <a:endParaRPr lang="en-GB" sz="1800" b="1" i="1" dirty="0">
              <a:solidFill>
                <a:schemeClr val="tx1">
                  <a:lumMod val="50000"/>
                  <a:lumOff val="50000"/>
                </a:schemeClr>
              </a:solidFill>
              <a:latin typeface="Courier New" pitchFamily="49" charset="0"/>
              <a:ea typeface="msgothic" charset="0"/>
              <a:cs typeface="msgothic" charset="0"/>
            </a:endParaRPr>
          </a:p>
        </p:txBody>
      </p:sp>
      <p:sp>
        <p:nvSpPr>
          <p:cNvPr id="16" name="Rectangle 5"/>
          <p:cNvSpPr>
            <a:spLocks noChangeArrowheads="1"/>
          </p:cNvSpPr>
          <p:nvPr/>
        </p:nvSpPr>
        <p:spPr bwMode="auto">
          <a:xfrm>
            <a:off x="7130327" y="1981200"/>
            <a:ext cx="3076781" cy="3744103"/>
          </a:xfrm>
          <a:prstGeom prst="rect">
            <a:avLst/>
          </a:prstGeom>
          <a:solidFill>
            <a:srgbClr val="D5F1CF"/>
          </a:solidFill>
          <a:ln w="3240">
            <a:solidFill>
              <a:srgbClr val="000066"/>
            </a:solidFill>
            <a:miter lim="800000"/>
            <a:headEnd/>
            <a:tailEnd/>
          </a:ln>
          <a:effectLst/>
        </p:spPr>
        <p:txBody>
          <a:bodyPr wrap="none" lIns="90000" tIns="46800" rIns="90000" bIns="46800">
            <a:spAutoFit/>
          </a:bodyPr>
          <a:lstStyle/>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extern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*bufp0 = &amp;</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solidFill>
                  <a:srgbClr val="FF0000"/>
                </a:solidFill>
                <a:latin typeface="Courier New" pitchFamily="49" charset="0"/>
                <a:ea typeface="msgothic" charset="0"/>
                <a:cs typeface="msgothic" charset="0"/>
              </a:rPr>
              <a:t>static</a:t>
            </a: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*bufp1;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itchFamily="49" charset="0"/>
              <a:ea typeface="msgothic" charset="0"/>
              <a:cs typeface="msgothic" charset="0"/>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void swap()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a:t>
            </a:r>
            <a:r>
              <a:rPr lang="en-GB" sz="1800" b="1" dirty="0" err="1">
                <a:latin typeface="Courier New" pitchFamily="49" charset="0"/>
                <a:ea typeface="msgothic" charset="0"/>
                <a:cs typeface="msgothic" charset="0"/>
              </a:rPr>
              <a:t>int</a:t>
            </a:r>
            <a:r>
              <a:rPr lang="en-GB" sz="1800" b="1" dirty="0">
                <a:latin typeface="Courier New" pitchFamily="49" charset="0"/>
                <a:ea typeface="msgothic" charset="0"/>
                <a:cs typeface="msgothic" charset="0"/>
              </a:rPr>
              <a:t> temp;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solidFill>
                <a:srgbClr val="DBF2DA"/>
              </a:solidFill>
              <a:latin typeface="Courier New" pitchFamily="49" charset="0"/>
              <a:ea typeface="msgothic" charset="0"/>
              <a:cs typeface="msgothic" charset="0"/>
            </a:endParaRP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bufp1 = &amp;</a:t>
            </a:r>
            <a:r>
              <a:rPr lang="en-GB" sz="1800" b="1" dirty="0" err="1">
                <a:latin typeface="Courier New" pitchFamily="49" charset="0"/>
                <a:ea typeface="msgothic" charset="0"/>
                <a:cs typeface="msgothic" charset="0"/>
              </a:rPr>
              <a:t>buf</a:t>
            </a:r>
            <a:r>
              <a:rPr lang="en-GB" sz="1800" b="1" dirty="0">
                <a:latin typeface="Courier New" pitchFamily="49" charset="0"/>
                <a:ea typeface="msgothic" charset="0"/>
                <a:cs typeface="msgothic" charset="0"/>
              </a:rPr>
              <a:t>[1];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temp = *bufp0;</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*bufp0 = *bufp1;</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  *bufp1 = temp;</a:t>
            </a:r>
          </a:p>
          <a:p>
            <a:pPr>
              <a:lnSpc>
                <a:spcPct val="94000"/>
              </a:lnSpc>
              <a:spcBef>
                <a:spcPts val="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itchFamily="49" charset="0"/>
                <a:ea typeface="msgothic" charset="0"/>
                <a:cs typeface="msgothic" charset="0"/>
              </a:rPr>
              <a:t>}</a:t>
            </a:r>
          </a:p>
        </p:txBody>
      </p:sp>
      <p:sp>
        <p:nvSpPr>
          <p:cNvPr id="17" name="TextBox 16"/>
          <p:cNvSpPr txBox="1"/>
          <p:nvPr/>
        </p:nvSpPr>
        <p:spPr>
          <a:xfrm>
            <a:off x="1839478" y="1447800"/>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18" name="Straight Arrow Connector 10"/>
          <p:cNvCxnSpPr/>
          <p:nvPr/>
        </p:nvCxnSpPr>
        <p:spPr bwMode="auto">
          <a:xfrm>
            <a:off x="2159620" y="1828007"/>
            <a:ext cx="1" cy="745065"/>
          </a:xfrm>
          <a:prstGeom prst="straightConnector1">
            <a:avLst/>
          </a:prstGeom>
          <a:noFill/>
          <a:ln w="25400" cap="flat" cmpd="sng" algn="ctr">
            <a:solidFill>
              <a:srgbClr val="990000"/>
            </a:solidFill>
            <a:prstDash val="solid"/>
            <a:round/>
            <a:headEnd type="none" w="med" len="med"/>
            <a:tailEnd type="arrow"/>
          </a:ln>
          <a:effectLst/>
        </p:spPr>
      </p:cxnSp>
      <p:cxnSp>
        <p:nvCxnSpPr>
          <p:cNvPr id="19" name="Straight Arrow Connector 11"/>
          <p:cNvCxnSpPr/>
          <p:nvPr/>
        </p:nvCxnSpPr>
        <p:spPr bwMode="auto">
          <a:xfrm flipH="1">
            <a:off x="2312022" y="1828007"/>
            <a:ext cx="1588" cy="1219993"/>
          </a:xfrm>
          <a:prstGeom prst="straightConnector1">
            <a:avLst/>
          </a:prstGeom>
          <a:noFill/>
          <a:ln w="25400" cap="flat" cmpd="sng" algn="ctr">
            <a:solidFill>
              <a:srgbClr val="990000"/>
            </a:solidFill>
            <a:prstDash val="solid"/>
            <a:round/>
            <a:headEnd type="none" w="med" len="med"/>
            <a:tailEnd type="arrow"/>
          </a:ln>
          <a:effectLst/>
        </p:spPr>
      </p:cxnSp>
      <p:sp>
        <p:nvSpPr>
          <p:cNvPr id="20" name="TextBox 19"/>
          <p:cNvSpPr txBox="1"/>
          <p:nvPr/>
        </p:nvSpPr>
        <p:spPr>
          <a:xfrm>
            <a:off x="1560076" y="4653136"/>
            <a:ext cx="970522"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External</a:t>
            </a:r>
          </a:p>
        </p:txBody>
      </p:sp>
      <p:cxnSp>
        <p:nvCxnSpPr>
          <p:cNvPr id="21" name="Straight Arrow Connector 14"/>
          <p:cNvCxnSpPr/>
          <p:nvPr/>
        </p:nvCxnSpPr>
        <p:spPr bwMode="auto">
          <a:xfrm rot="16200000" flipV="1">
            <a:off x="1576214" y="4173439"/>
            <a:ext cx="914402" cy="1589"/>
          </a:xfrm>
          <a:prstGeom prst="straightConnector1">
            <a:avLst/>
          </a:prstGeom>
          <a:noFill/>
          <a:ln w="25400" cap="flat" cmpd="sng" algn="ctr">
            <a:solidFill>
              <a:srgbClr val="990000"/>
            </a:solidFill>
            <a:prstDash val="solid"/>
            <a:round/>
            <a:headEnd type="none" w="med" len="med"/>
            <a:tailEnd type="arrow"/>
          </a:ln>
          <a:effectLst/>
        </p:spPr>
      </p:cxnSp>
      <p:sp>
        <p:nvSpPr>
          <p:cNvPr id="22" name="TextBox 21"/>
          <p:cNvSpPr txBox="1"/>
          <p:nvPr/>
        </p:nvSpPr>
        <p:spPr>
          <a:xfrm>
            <a:off x="8416745" y="1269999"/>
            <a:ext cx="970522"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External</a:t>
            </a:r>
          </a:p>
        </p:txBody>
      </p:sp>
      <p:cxnSp>
        <p:nvCxnSpPr>
          <p:cNvPr id="23" name="Straight Arrow Connector 16"/>
          <p:cNvCxnSpPr/>
          <p:nvPr/>
        </p:nvCxnSpPr>
        <p:spPr bwMode="auto">
          <a:xfrm rot="5400000">
            <a:off x="8663867" y="1827213"/>
            <a:ext cx="455613" cy="1588"/>
          </a:xfrm>
          <a:prstGeom prst="straightConnector1">
            <a:avLst/>
          </a:prstGeom>
          <a:noFill/>
          <a:ln w="25400" cap="flat" cmpd="sng" algn="ctr">
            <a:solidFill>
              <a:srgbClr val="990000"/>
            </a:solidFill>
            <a:prstDash val="solid"/>
            <a:round/>
            <a:headEnd type="none" w="med" len="med"/>
            <a:tailEnd type="arrow"/>
          </a:ln>
          <a:effectLst/>
        </p:spPr>
      </p:cxnSp>
      <p:sp>
        <p:nvSpPr>
          <p:cNvPr id="24" name="TextBox 23"/>
          <p:cNvSpPr txBox="1"/>
          <p:nvPr/>
        </p:nvSpPr>
        <p:spPr>
          <a:xfrm>
            <a:off x="10033879" y="1269999"/>
            <a:ext cx="670633" cy="327782"/>
          </a:xfrm>
          <a:prstGeom prst="rect">
            <a:avLst/>
          </a:prstGeom>
          <a:noFill/>
        </p:spPr>
        <p:txBody>
          <a:bodyPr wrap="none" rtlCol="0">
            <a:spAutoFit/>
          </a:bodyPr>
          <a:lstStyle/>
          <a:p>
            <a:pPr>
              <a:spcBef>
                <a:spcPts val="0"/>
              </a:spcBef>
              <a:buNone/>
            </a:pPr>
            <a:r>
              <a:rPr lang="en-US" sz="1800" dirty="0">
                <a:solidFill>
                  <a:srgbClr val="FF0000"/>
                </a:solidFill>
                <a:latin typeface="Calibri" pitchFamily="34" charset="0"/>
              </a:rPr>
              <a:t>Local</a:t>
            </a:r>
          </a:p>
        </p:txBody>
      </p:sp>
      <p:cxnSp>
        <p:nvCxnSpPr>
          <p:cNvPr id="25" name="Straight Arrow Connector 21"/>
          <p:cNvCxnSpPr>
            <a:stCxn id="24" idx="2"/>
          </p:cNvCxnSpPr>
          <p:nvPr/>
        </p:nvCxnSpPr>
        <p:spPr bwMode="auto">
          <a:xfrm flipH="1">
            <a:off x="9387271" y="1597781"/>
            <a:ext cx="981925" cy="1221619"/>
          </a:xfrm>
          <a:prstGeom prst="straightConnector1">
            <a:avLst/>
          </a:prstGeom>
          <a:noFill/>
          <a:ln w="25400" cap="flat" cmpd="sng" algn="ctr">
            <a:solidFill>
              <a:srgbClr val="990000"/>
            </a:solidFill>
            <a:prstDash val="solid"/>
            <a:round/>
            <a:headEnd type="none" w="med" len="med"/>
            <a:tailEnd type="arrow"/>
          </a:ln>
          <a:effectLst/>
        </p:spPr>
      </p:cxnSp>
      <p:sp>
        <p:nvSpPr>
          <p:cNvPr id="26" name="TextBox 25"/>
          <p:cNvSpPr txBox="1"/>
          <p:nvPr/>
        </p:nvSpPr>
        <p:spPr>
          <a:xfrm>
            <a:off x="9609850" y="3264456"/>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27" name="Straight Arrow Connector 26"/>
          <p:cNvCxnSpPr>
            <a:stCxn id="26" idx="1"/>
          </p:cNvCxnSpPr>
          <p:nvPr/>
        </p:nvCxnSpPr>
        <p:spPr bwMode="auto">
          <a:xfrm flipH="1">
            <a:off x="8723103" y="3428347"/>
            <a:ext cx="886747" cy="26053"/>
          </a:xfrm>
          <a:prstGeom prst="straightConnector1">
            <a:avLst/>
          </a:prstGeom>
          <a:noFill/>
          <a:ln w="25400" cap="flat" cmpd="sng" algn="ctr">
            <a:solidFill>
              <a:srgbClr val="990000"/>
            </a:solidFill>
            <a:prstDash val="solid"/>
            <a:round/>
            <a:headEnd type="none" w="med" len="med"/>
            <a:tailEnd type="arrow"/>
          </a:ln>
          <a:effectLst/>
        </p:spPr>
      </p:cxnSp>
      <p:sp>
        <p:nvSpPr>
          <p:cNvPr id="28" name="TextBox 27"/>
          <p:cNvSpPr txBox="1"/>
          <p:nvPr/>
        </p:nvSpPr>
        <p:spPr>
          <a:xfrm>
            <a:off x="5013953" y="4535269"/>
            <a:ext cx="1730345" cy="563231"/>
          </a:xfrm>
          <a:prstGeom prst="rect">
            <a:avLst/>
          </a:prstGeom>
          <a:noFill/>
        </p:spPr>
        <p:txBody>
          <a:bodyPr wrap="none" rtlCol="0">
            <a:spAutoFit/>
          </a:bodyPr>
          <a:lstStyle/>
          <a:p>
            <a:pPr algn="r">
              <a:spcBef>
                <a:spcPts val="0"/>
              </a:spcBef>
              <a:buNone/>
            </a:pPr>
            <a:r>
              <a:rPr lang="en-US" sz="1800" dirty="0">
                <a:solidFill>
                  <a:srgbClr val="990000"/>
                </a:solidFill>
                <a:latin typeface="Calibri" pitchFamily="34" charset="0"/>
              </a:rPr>
              <a:t>Linker knows</a:t>
            </a:r>
          </a:p>
          <a:p>
            <a:pPr algn="r">
              <a:spcBef>
                <a:spcPts val="0"/>
              </a:spcBef>
              <a:buNone/>
            </a:pPr>
            <a:r>
              <a:rPr lang="en-US" sz="1800" dirty="0">
                <a:solidFill>
                  <a:srgbClr val="990000"/>
                </a:solidFill>
                <a:latin typeface="Calibri" pitchFamily="34" charset="0"/>
              </a:rPr>
              <a:t>nothing of temp</a:t>
            </a:r>
          </a:p>
        </p:txBody>
      </p:sp>
      <p:cxnSp>
        <p:nvCxnSpPr>
          <p:cNvPr id="29" name="Straight Arrow Connector 31"/>
          <p:cNvCxnSpPr>
            <a:stCxn id="28" idx="3"/>
          </p:cNvCxnSpPr>
          <p:nvPr/>
        </p:nvCxnSpPr>
        <p:spPr bwMode="auto">
          <a:xfrm flipV="1">
            <a:off x="6744298" y="4114801"/>
            <a:ext cx="1460781" cy="702084"/>
          </a:xfrm>
          <a:prstGeom prst="straightConnector1">
            <a:avLst/>
          </a:prstGeom>
          <a:noFill/>
          <a:ln w="25400" cap="flat" cmpd="sng" algn="ctr">
            <a:solidFill>
              <a:srgbClr val="990000"/>
            </a:solidFill>
            <a:prstDash val="solid"/>
            <a:round/>
            <a:headEnd type="none" w="med" len="med"/>
            <a:tailEnd type="arrow"/>
          </a:ln>
          <a:effectLst/>
        </p:spPr>
      </p:cxnSp>
      <p:sp>
        <p:nvSpPr>
          <p:cNvPr id="30" name="TextBox 29"/>
          <p:cNvSpPr txBox="1"/>
          <p:nvPr/>
        </p:nvSpPr>
        <p:spPr>
          <a:xfrm>
            <a:off x="6180850" y="1415534"/>
            <a:ext cx="805029" cy="327782"/>
          </a:xfrm>
          <a:prstGeom prst="rect">
            <a:avLst/>
          </a:prstGeom>
          <a:noFill/>
        </p:spPr>
        <p:txBody>
          <a:bodyPr wrap="none" rtlCol="0">
            <a:spAutoFit/>
          </a:bodyPr>
          <a:lstStyle/>
          <a:p>
            <a:pPr>
              <a:spcBef>
                <a:spcPts val="0"/>
              </a:spcBef>
              <a:buNone/>
            </a:pPr>
            <a:r>
              <a:rPr lang="en-US" sz="1800" dirty="0">
                <a:solidFill>
                  <a:srgbClr val="990000"/>
                </a:solidFill>
                <a:latin typeface="Calibri" pitchFamily="34" charset="0"/>
              </a:rPr>
              <a:t>Global</a:t>
            </a:r>
          </a:p>
        </p:txBody>
      </p:sp>
      <p:cxnSp>
        <p:nvCxnSpPr>
          <p:cNvPr id="31" name="Straight Arrow Connector 23"/>
          <p:cNvCxnSpPr/>
          <p:nvPr/>
        </p:nvCxnSpPr>
        <p:spPr bwMode="auto">
          <a:xfrm rot="16200000" flipH="1">
            <a:off x="6545604" y="1845730"/>
            <a:ext cx="729739" cy="608011"/>
          </a:xfrm>
          <a:prstGeom prst="straightConnector1">
            <a:avLst/>
          </a:prstGeom>
          <a:noFill/>
          <a:ln w="25400" cap="flat" cmpd="sng" algn="ctr">
            <a:solidFill>
              <a:srgbClr val="990000"/>
            </a:solidFill>
            <a:prstDash val="solid"/>
            <a:round/>
            <a:headEnd type="none" w="med" len="med"/>
            <a:tailEnd type="arrow"/>
          </a:ln>
          <a:effectLst/>
        </p:spPr>
      </p:cxnSp>
      <p:sp>
        <p:nvSpPr>
          <p:cNvPr id="32" name="Rectangle 5"/>
          <p:cNvSpPr>
            <a:spLocks noChangeArrowheads="1"/>
          </p:cNvSpPr>
          <p:nvPr/>
        </p:nvSpPr>
        <p:spPr bwMode="auto">
          <a:xfrm>
            <a:off x="7302402" y="1600200"/>
            <a:ext cx="1011815" cy="327782"/>
          </a:xfrm>
          <a:prstGeom prst="rect">
            <a:avLst/>
          </a:prstGeom>
          <a:noFill/>
          <a:ln w="3175">
            <a:solidFill>
              <a:schemeClr val="bg1"/>
            </a:solidFill>
            <a:miter lim="800000"/>
            <a:headEnd/>
            <a:tailEnd/>
          </a:ln>
          <a:effectLst/>
        </p:spPr>
        <p:txBody>
          <a:bodyPr wrap="none">
            <a:prstTxWarp prst="textNoShape">
              <a:avLst/>
            </a:prstTxWarp>
            <a:spAutoFit/>
          </a:bodyPr>
          <a:lstStyle/>
          <a:p>
            <a:pPr>
              <a:spcBef>
                <a:spcPts val="0"/>
              </a:spcBef>
              <a:buNone/>
            </a:pPr>
            <a:r>
              <a:rPr lang="en-US" sz="1800" i="1" dirty="0" err="1">
                <a:solidFill>
                  <a:schemeClr val="tx1">
                    <a:lumMod val="50000"/>
                    <a:lumOff val="50000"/>
                  </a:schemeClr>
                </a:solidFill>
                <a:latin typeface="Courier New" pitchFamily="49" charset="0"/>
                <a:ea typeface="msgothic" charset="0"/>
                <a:cs typeface="msgothic" charset="0"/>
              </a:rPr>
              <a:t>swap.c</a:t>
            </a:r>
            <a:endParaRPr lang="en-US" sz="1800" i="1" dirty="0">
              <a:solidFill>
                <a:schemeClr val="tx1">
                  <a:lumMod val="50000"/>
                  <a:lumOff val="50000"/>
                </a:schemeClr>
              </a:solidFill>
              <a:latin typeface="Courier New" pitchFamily="49" charset="0"/>
              <a:ea typeface="msgothic" charset="0"/>
              <a:cs typeface="msgothic" charset="0"/>
            </a:endParaRPr>
          </a:p>
        </p:txBody>
      </p:sp>
    </p:spTree>
    <p:extLst>
      <p:ext uri="{BB962C8B-B14F-4D97-AF65-F5344CB8AC3E}">
        <p14:creationId xmlns:p14="http://schemas.microsoft.com/office/powerpoint/2010/main" val="27093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P spid="24" grpId="0"/>
      <p:bldP spid="26" grpId="0"/>
      <p:bldP spid="28"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符号定义</a:t>
            </a:r>
          </a:p>
        </p:txBody>
      </p:sp>
      <p:sp>
        <p:nvSpPr>
          <p:cNvPr id="126979" name="Rectangle 3"/>
          <p:cNvSpPr>
            <a:spLocks noGrp="1" noChangeArrowheads="1"/>
          </p:cNvSpPr>
          <p:nvPr>
            <p:ph type="body" sz="half" idx="4294967295"/>
          </p:nvPr>
        </p:nvSpPr>
        <p:spPr>
          <a:xfrm>
            <a:off x="360040" y="1080000"/>
            <a:ext cx="6456040" cy="548800"/>
          </a:xfrm>
        </p:spPr>
        <p:txBody>
          <a:bodyPr>
            <a:normAutofit/>
          </a:bodyPr>
          <a:lstStyle/>
          <a:p>
            <a:pPr marL="0" indent="0">
              <a:buNone/>
            </a:pPr>
            <a:r>
              <a:rPr lang="en-US" altLang="zh-CN" sz="2400" dirty="0"/>
              <a:t> </a:t>
            </a:r>
            <a:r>
              <a:rPr lang="zh-CN" altLang="en-US" sz="2400" dirty="0"/>
              <a:t>下列哪些名字会在 </a:t>
            </a:r>
            <a:r>
              <a:rPr lang="en-US" altLang="zh-CN" sz="2400" dirty="0" err="1"/>
              <a:t>symbols.o</a:t>
            </a:r>
            <a:r>
              <a:rPr lang="en-US" altLang="zh-CN" sz="2400" dirty="0"/>
              <a:t> </a:t>
            </a:r>
            <a:r>
              <a:rPr lang="zh-CN" altLang="en-US" sz="2400" dirty="0"/>
              <a:t>的符号表中？</a:t>
            </a:r>
            <a:endParaRPr lang="zh-CN" altLang="en-US" sz="2000" dirty="0"/>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3" y="1844824"/>
            <a:ext cx="4393226" cy="384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6168008" y="5511135"/>
            <a:ext cx="5256584" cy="694137"/>
            <a:chOff x="6168008" y="5511135"/>
            <a:chExt cx="5256584" cy="694137"/>
          </a:xfrm>
        </p:grpSpPr>
        <p:pic>
          <p:nvPicPr>
            <p:cNvPr id="217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5854994"/>
              <a:ext cx="4392488" cy="35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68008" y="5511135"/>
              <a:ext cx="5256584" cy="353943"/>
            </a:xfrm>
            <a:prstGeom prst="rect">
              <a:avLst/>
            </a:prstGeom>
            <a:noFill/>
          </p:spPr>
          <p:txBody>
            <a:bodyPr wrap="square" rtlCol="0">
              <a:spAutoFit/>
            </a:bodyPr>
            <a:lstStyle/>
            <a:p>
              <a:pPr>
                <a:buNone/>
              </a:pPr>
              <a:r>
                <a:rPr lang="zh-CN" altLang="en-US" sz="2000" dirty="0"/>
                <a:t>可通过</a:t>
              </a:r>
              <a:r>
                <a:rPr lang="en-US" altLang="zh-CN" sz="2000" dirty="0" err="1"/>
                <a:t>readelf</a:t>
              </a:r>
              <a:r>
                <a:rPr lang="zh-CN" altLang="en-US" sz="2000" dirty="0"/>
                <a:t>命令查看：</a:t>
              </a:r>
            </a:p>
          </p:txBody>
        </p:sp>
      </p:grpSp>
      <p:pic>
        <p:nvPicPr>
          <p:cNvPr id="2170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241" y="2390905"/>
            <a:ext cx="1463871" cy="269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093"/>
                                        </p:tgtEl>
                                        <p:attrNameLst>
                                          <p:attrName>style.visibility</p:attrName>
                                        </p:attrNameLst>
                                      </p:cBhvr>
                                      <p:to>
                                        <p:strVal val="visible"/>
                                      </p:to>
                                    </p:set>
                                    <p:animEffect transition="in" filter="fade">
                                      <p:cBhvr>
                                        <p:cTn id="7" dur="500"/>
                                        <p:tgtEl>
                                          <p:spTgt spid="217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30355" y="286485"/>
            <a:ext cx="7272808" cy="432048"/>
          </a:xfrm>
        </p:spPr>
        <p:txBody>
          <a:bodyPr>
            <a:normAutofit/>
          </a:bodyPr>
          <a:lstStyle/>
          <a:p>
            <a:r>
              <a:rPr lang="zh-CN" altLang="en-US" sz="2400" i="0" dirty="0">
                <a:latin typeface="+mn-lt"/>
              </a:rPr>
              <a:t>  局部符号</a:t>
            </a:r>
          </a:p>
        </p:txBody>
      </p:sp>
      <p:sp>
        <p:nvSpPr>
          <p:cNvPr id="126979" name="Rectangle 3"/>
          <p:cNvSpPr>
            <a:spLocks noGrp="1" noChangeArrowheads="1"/>
          </p:cNvSpPr>
          <p:nvPr>
            <p:ph type="body" sz="half" idx="4294967295"/>
          </p:nvPr>
        </p:nvSpPr>
        <p:spPr>
          <a:xfrm>
            <a:off x="360040" y="718533"/>
            <a:ext cx="11496600" cy="5445344"/>
          </a:xfrm>
        </p:spPr>
        <p:txBody>
          <a:bodyPr>
            <a:normAutofit/>
          </a:bodyPr>
          <a:lstStyle/>
          <a:p>
            <a:r>
              <a:rPr lang="en-US" altLang="zh-CN" sz="2400" dirty="0"/>
              <a:t> </a:t>
            </a:r>
            <a:r>
              <a:rPr lang="zh-CN" altLang="en-US" sz="2400" dirty="0"/>
              <a:t>局部非静态</a:t>
            </a:r>
            <a:r>
              <a:rPr lang="en-US" altLang="zh-CN" sz="2400" dirty="0"/>
              <a:t>C</a:t>
            </a:r>
            <a:r>
              <a:rPr lang="zh-CN" altLang="en-US" sz="2400" dirty="0"/>
              <a:t>变量 </a:t>
            </a:r>
            <a:r>
              <a:rPr lang="en-US" altLang="zh-CN" sz="2400" dirty="0" err="1"/>
              <a:t>vs</a:t>
            </a:r>
            <a:r>
              <a:rPr lang="en-US" altLang="zh-CN" sz="2400" dirty="0"/>
              <a:t> </a:t>
            </a:r>
            <a:r>
              <a:rPr lang="zh-CN" altLang="en-US" sz="2400" dirty="0"/>
              <a:t>局部静态</a:t>
            </a:r>
            <a:r>
              <a:rPr lang="en-US" altLang="zh-CN" sz="2400" dirty="0"/>
              <a:t>C</a:t>
            </a:r>
            <a:r>
              <a:rPr lang="zh-CN" altLang="en-US" sz="2400" dirty="0"/>
              <a:t>变量</a:t>
            </a:r>
            <a:endParaRPr lang="zh-CN" altLang="en-US" sz="2000" dirty="0"/>
          </a:p>
          <a:p>
            <a:pPr lvl="1"/>
            <a:r>
              <a:rPr lang="zh-CN" altLang="en-US" sz="2000" dirty="0"/>
              <a:t> 局部非静态</a:t>
            </a:r>
            <a:r>
              <a:rPr lang="en-US" altLang="zh-CN" sz="2000" dirty="0"/>
              <a:t>C</a:t>
            </a:r>
            <a:r>
              <a:rPr lang="zh-CN" altLang="en-US" sz="2000" dirty="0"/>
              <a:t>变量：保存在栈上或寄存器中</a:t>
            </a:r>
            <a:endParaRPr lang="en-US" altLang="zh-CN" sz="2000" dirty="0"/>
          </a:p>
          <a:p>
            <a:pPr lvl="1"/>
            <a:r>
              <a:rPr lang="zh-CN" altLang="en-US" sz="2000" dirty="0"/>
              <a:t> 局部静态</a:t>
            </a:r>
            <a:r>
              <a:rPr lang="en-US" altLang="zh-CN" sz="2000" dirty="0"/>
              <a:t>C</a:t>
            </a:r>
            <a:r>
              <a:rPr lang="zh-CN" altLang="en-US" sz="2000" dirty="0"/>
              <a:t>变量：保存在 </a:t>
            </a:r>
            <a:r>
              <a:rPr lang="en-US" altLang="zh-CN" sz="2000" dirty="0"/>
              <a:t>.data </a:t>
            </a:r>
            <a:r>
              <a:rPr lang="zh-CN" altLang="en-US" sz="2000" dirty="0"/>
              <a:t>或 </a:t>
            </a:r>
            <a:r>
              <a:rPr lang="en-US" altLang="zh-CN" sz="2000" dirty="0"/>
              <a:t>.</a:t>
            </a:r>
            <a:r>
              <a:rPr lang="en-US" altLang="zh-CN" sz="2000" dirty="0" err="1"/>
              <a:t>bss</a:t>
            </a:r>
            <a:endParaRPr lang="en-US" altLang="zh-CN" sz="2000" dirty="0"/>
          </a:p>
          <a:p>
            <a:pPr marL="644128" lvl="2" indent="0">
              <a:buNone/>
            </a:pPr>
            <a:endParaRPr lang="en-US" altLang="zh-CN" sz="2000" dirty="0"/>
          </a:p>
          <a:p>
            <a:pPr lvl="0"/>
            <a:r>
              <a:rPr lang="en-US" altLang="zh-CN" sz="2400" dirty="0">
                <a:solidFill>
                  <a:srgbClr val="000000"/>
                </a:solidFill>
              </a:rPr>
              <a:t> </a:t>
            </a:r>
            <a:r>
              <a:rPr lang="zh-CN" altLang="en-US" sz="2400" dirty="0">
                <a:solidFill>
                  <a:srgbClr val="000000"/>
                </a:solidFill>
              </a:rPr>
              <a:t>编译器为每个 </a:t>
            </a:r>
            <a:r>
              <a:rPr lang="en-US" altLang="zh-CN" sz="2400" dirty="0">
                <a:solidFill>
                  <a:srgbClr val="000000"/>
                </a:solidFill>
                <a:latin typeface="Courier New" pitchFamily="49" charset="0"/>
                <a:cs typeface="Courier New" pitchFamily="49" charset="0"/>
              </a:rPr>
              <a:t>x </a:t>
            </a:r>
            <a:r>
              <a:rPr lang="zh-CN" altLang="en-US" sz="2400" dirty="0">
                <a:solidFill>
                  <a:srgbClr val="000000"/>
                </a:solidFill>
              </a:rPr>
              <a:t>的定义在 </a:t>
            </a:r>
            <a:r>
              <a:rPr lang="en-US" altLang="zh-CN" sz="2400" dirty="0">
                <a:solidFill>
                  <a:srgbClr val="000000"/>
                </a:solidFill>
              </a:rPr>
              <a:t>.data </a:t>
            </a:r>
            <a:r>
              <a:rPr lang="zh-CN" altLang="en-US" sz="2400" dirty="0">
                <a:solidFill>
                  <a:srgbClr val="000000"/>
                </a:solidFill>
              </a:rPr>
              <a:t>中分配空间</a:t>
            </a:r>
            <a:endParaRPr lang="en-US" altLang="zh-CN" sz="2000" dirty="0"/>
          </a:p>
          <a:p>
            <a:pPr lvl="1"/>
            <a:endParaRPr lang="en-US" altLang="zh-CN" sz="2000" dirty="0"/>
          </a:p>
          <a:p>
            <a:r>
              <a:rPr lang="en-US" altLang="zh-CN" sz="2400" dirty="0"/>
              <a:t> </a:t>
            </a:r>
            <a:r>
              <a:rPr lang="zh-CN" altLang="en-US" sz="2400" dirty="0"/>
              <a:t>在符号表中创建具有唯一名字的局部符号，如</a:t>
            </a:r>
            <a:endParaRPr lang="zh-CN" altLang="en-US" sz="2000" dirty="0"/>
          </a:p>
          <a:p>
            <a:pPr lvl="1"/>
            <a:r>
              <a:rPr lang="zh-CN" altLang="en-US" sz="2000" dirty="0">
                <a:latin typeface="Courier New" pitchFamily="49" charset="0"/>
                <a:cs typeface="Courier New" pitchFamily="49" charset="0"/>
              </a:rPr>
              <a:t> </a:t>
            </a:r>
            <a:r>
              <a:rPr lang="en-US" altLang="zh-CN" sz="2000" dirty="0">
                <a:latin typeface="Courier New" pitchFamily="49" charset="0"/>
                <a:cs typeface="Courier New" pitchFamily="49" charset="0"/>
              </a:rPr>
              <a:t>x</a:t>
            </a:r>
          </a:p>
          <a:p>
            <a:pPr lvl="1"/>
            <a:r>
              <a:rPr lang="en-US" altLang="zh-CN" sz="2000" dirty="0">
                <a:latin typeface="Courier New" pitchFamily="49" charset="0"/>
                <a:cs typeface="Courier New" pitchFamily="49" charset="0"/>
              </a:rPr>
              <a:t> x.1721</a:t>
            </a:r>
          </a:p>
          <a:p>
            <a:pPr lvl="1"/>
            <a:r>
              <a:rPr lang="en-US" altLang="zh-CN" sz="2000" dirty="0">
                <a:latin typeface="Courier New" pitchFamily="49" charset="0"/>
                <a:cs typeface="Courier New" pitchFamily="49" charset="0"/>
              </a:rPr>
              <a:t> x.1724</a:t>
            </a:r>
            <a:endParaRPr lang="zh-CN" altLang="en-US" sz="2000" dirty="0">
              <a:latin typeface="Courier New" pitchFamily="49" charset="0"/>
              <a:cs typeface="Courier New" pitchFamily="49" charset="0"/>
            </a:endParaRPr>
          </a:p>
        </p:txBody>
      </p:sp>
      <p:pic>
        <p:nvPicPr>
          <p:cNvPr id="218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662" y="752190"/>
            <a:ext cx="4146977" cy="527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711624" y="3715605"/>
            <a:ext cx="8376592" cy="3097771"/>
          </a:xfrm>
          <a:prstGeom prst="rect">
            <a:avLst/>
          </a:prstGeom>
        </p:spPr>
        <p:txBody>
          <a:bodyPr wrap="square">
            <a:spAutoFit/>
          </a:bodyPr>
          <a:lstStyle/>
          <a:p>
            <a:pPr>
              <a:buNone/>
            </a:pPr>
            <a:r>
              <a:rPr lang="en-US" altLang="zh-CN" dirty="0" err="1"/>
              <a:t>int</a:t>
            </a:r>
            <a:r>
              <a:rPr lang="en-US" altLang="zh-CN" dirty="0"/>
              <a:t> main(){</a:t>
            </a:r>
          </a:p>
          <a:p>
            <a:pPr>
              <a:buNone/>
            </a:pPr>
            <a:r>
              <a:rPr lang="en-US" altLang="zh-CN" dirty="0" err="1"/>
              <a:t>int</a:t>
            </a:r>
            <a:r>
              <a:rPr lang="en-US" altLang="zh-CN" dirty="0"/>
              <a:t> x = 0;</a:t>
            </a:r>
          </a:p>
          <a:p>
            <a:pPr>
              <a:buNone/>
            </a:pPr>
            <a:r>
              <a:rPr lang="en-US" altLang="zh-CN" dirty="0"/>
              <a:t>x = f();</a:t>
            </a:r>
          </a:p>
          <a:p>
            <a:pPr>
              <a:buNone/>
            </a:pPr>
            <a:r>
              <a:rPr lang="en-US" altLang="zh-CN" dirty="0" err="1"/>
              <a:t>printf</a:t>
            </a:r>
            <a:r>
              <a:rPr lang="en-US" altLang="zh-CN" dirty="0"/>
              <a:t>("this is x=%</a:t>
            </a:r>
            <a:r>
              <a:rPr lang="en-US" altLang="zh-CN" dirty="0" err="1"/>
              <a:t>ld</a:t>
            </a:r>
            <a:r>
              <a:rPr lang="en-US" altLang="zh-CN" dirty="0"/>
              <a:t>", x);</a:t>
            </a:r>
          </a:p>
          <a:p>
            <a:pPr>
              <a:buNone/>
            </a:pPr>
            <a:r>
              <a:rPr lang="en-US" altLang="zh-CN" dirty="0"/>
              <a:t>x = g();</a:t>
            </a:r>
          </a:p>
          <a:p>
            <a:pPr>
              <a:buNone/>
            </a:pPr>
            <a:r>
              <a:rPr lang="en-US" altLang="zh-CN" dirty="0" err="1"/>
              <a:t>printf</a:t>
            </a:r>
            <a:r>
              <a:rPr lang="en-US" altLang="zh-CN" dirty="0"/>
              <a:t>("this is x=%</a:t>
            </a:r>
            <a:r>
              <a:rPr lang="en-US" altLang="zh-CN" dirty="0" err="1"/>
              <a:t>ld</a:t>
            </a:r>
            <a:r>
              <a:rPr lang="en-US" altLang="zh-CN" dirty="0"/>
              <a:t>", x);</a:t>
            </a:r>
          </a:p>
          <a:p>
            <a:pPr>
              <a:buNone/>
            </a:pPr>
            <a:r>
              <a:rPr lang="en-US" altLang="zh-CN" dirty="0"/>
              <a:t>x = h();</a:t>
            </a:r>
          </a:p>
          <a:p>
            <a:pPr>
              <a:buNone/>
            </a:pPr>
            <a:r>
              <a:rPr lang="en-US" altLang="zh-CN" dirty="0" err="1"/>
              <a:t>printf</a:t>
            </a:r>
            <a:r>
              <a:rPr lang="en-US" altLang="zh-CN" dirty="0"/>
              <a:t>("this is x=%</a:t>
            </a:r>
            <a:r>
              <a:rPr lang="en-US" altLang="zh-CN" dirty="0" err="1"/>
              <a:t>ld</a:t>
            </a:r>
            <a:r>
              <a:rPr lang="en-US" altLang="zh-CN" dirty="0"/>
              <a:t>", x);</a:t>
            </a:r>
          </a:p>
          <a:p>
            <a:pPr>
              <a:buNone/>
            </a:pPr>
            <a:r>
              <a:rPr lang="en-US" altLang="zh-CN" dirty="0"/>
              <a:t>return 0; }</a:t>
            </a:r>
          </a:p>
        </p:txBody>
      </p:sp>
    </p:spTree>
    <p:extLst>
      <p:ext uri="{BB962C8B-B14F-4D97-AF65-F5344CB8AC3E}">
        <p14:creationId xmlns:p14="http://schemas.microsoft.com/office/powerpoint/2010/main" val="330780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符号表</a:t>
            </a:r>
          </a:p>
        </p:txBody>
      </p:sp>
      <p:sp>
        <p:nvSpPr>
          <p:cNvPr id="126979" name="Rectangle 3"/>
          <p:cNvSpPr>
            <a:spLocks noGrp="1" noChangeArrowheads="1"/>
          </p:cNvSpPr>
          <p:nvPr>
            <p:ph type="body" sz="half" idx="4294967295"/>
          </p:nvPr>
        </p:nvSpPr>
        <p:spPr>
          <a:xfrm>
            <a:off x="407368" y="836712"/>
            <a:ext cx="11496600" cy="5445344"/>
          </a:xfrm>
        </p:spPr>
        <p:txBody>
          <a:bodyPr>
            <a:normAutofit/>
          </a:bodyPr>
          <a:lstStyle/>
          <a:p>
            <a:r>
              <a:rPr lang="en-US" altLang="zh-CN" sz="2400" dirty="0"/>
              <a:t> </a:t>
            </a:r>
            <a:r>
              <a:rPr lang="zh-CN" altLang="en-US" sz="2400" dirty="0"/>
              <a:t>是由汇编器构造的，使用编译器输出到汇编语言</a:t>
            </a:r>
            <a:r>
              <a:rPr lang="en-US" altLang="zh-CN" sz="2400" dirty="0"/>
              <a:t>. s </a:t>
            </a:r>
            <a:r>
              <a:rPr lang="zh-CN" altLang="en-US" sz="2400" dirty="0"/>
              <a:t>文件中的符号。</a:t>
            </a:r>
            <a:endParaRPr lang="en-US" altLang="zh-CN" sz="2000" b="0" dirty="0"/>
          </a:p>
          <a:p>
            <a:pPr lvl="0"/>
            <a:r>
              <a:rPr lang="en-US" altLang="zh-CN" sz="2400" dirty="0">
                <a:solidFill>
                  <a:srgbClr val="000000"/>
                </a:solidFill>
              </a:rPr>
              <a:t> </a:t>
            </a:r>
            <a:r>
              <a:rPr lang="zh-CN" altLang="en-US" sz="2400" dirty="0">
                <a:solidFill>
                  <a:srgbClr val="000000"/>
                </a:solidFill>
              </a:rPr>
              <a:t>包含在 </a:t>
            </a:r>
            <a:r>
              <a:rPr lang="en-US" altLang="zh-CN" sz="2400" dirty="0">
                <a:solidFill>
                  <a:srgbClr val="000000"/>
                </a:solidFill>
              </a:rPr>
              <a:t>.</a:t>
            </a:r>
            <a:r>
              <a:rPr lang="en-US" altLang="zh-CN" sz="2400" dirty="0" err="1">
                <a:solidFill>
                  <a:srgbClr val="000000"/>
                </a:solidFill>
              </a:rPr>
              <a:t>symtab</a:t>
            </a:r>
            <a:r>
              <a:rPr lang="en-US" altLang="zh-CN" sz="2400" dirty="0">
                <a:solidFill>
                  <a:srgbClr val="000000"/>
                </a:solidFill>
              </a:rPr>
              <a:t> </a:t>
            </a:r>
            <a:r>
              <a:rPr lang="zh-CN" altLang="en-US" sz="2400" dirty="0">
                <a:solidFill>
                  <a:srgbClr val="000000"/>
                </a:solidFill>
              </a:rPr>
              <a:t>节中</a:t>
            </a:r>
            <a:endParaRPr lang="en-US" altLang="zh-CN" sz="2400" dirty="0">
              <a:solidFill>
                <a:srgbClr val="000000"/>
              </a:solidFill>
            </a:endParaRPr>
          </a:p>
          <a:p>
            <a:pPr lvl="0"/>
            <a:r>
              <a:rPr lang="en-US" altLang="zh-CN" sz="2400" dirty="0"/>
              <a:t> </a:t>
            </a:r>
            <a:r>
              <a:rPr lang="zh-CN" altLang="en-US" sz="2400" dirty="0"/>
              <a:t>包含一个条目的数据结构</a:t>
            </a:r>
            <a:endParaRPr lang="zh-CN" altLang="en-US" sz="2000" dirty="0"/>
          </a:p>
        </p:txBody>
      </p:sp>
      <p:sp>
        <p:nvSpPr>
          <p:cNvPr id="5" name="矩形 4"/>
          <p:cNvSpPr/>
          <p:nvPr/>
        </p:nvSpPr>
        <p:spPr>
          <a:xfrm>
            <a:off x="4511824" y="5626538"/>
            <a:ext cx="2031325" cy="353943"/>
          </a:xfrm>
          <a:prstGeom prst="rect">
            <a:avLst/>
          </a:prstGeom>
        </p:spPr>
        <p:txBody>
          <a:bodyPr wrap="none">
            <a:spAutoFit/>
          </a:bodyPr>
          <a:lstStyle/>
          <a:p>
            <a:pPr>
              <a:buNone/>
            </a:pPr>
            <a:r>
              <a:rPr lang="en-US" altLang="zh-CN" sz="2000" dirty="0">
                <a:solidFill>
                  <a:schemeClr val="accent2"/>
                </a:solidFill>
                <a:latin typeface="Arial" panose="020B0604020202020204" pitchFamily="34" charset="0"/>
                <a:cs typeface="Arial" panose="020B0604020202020204" pitchFamily="34" charset="0"/>
              </a:rPr>
              <a:t>ELF </a:t>
            </a:r>
            <a:r>
              <a:rPr lang="zh-CN" altLang="en-US" sz="2000" dirty="0">
                <a:solidFill>
                  <a:schemeClr val="accent2"/>
                </a:solidFill>
                <a:latin typeface="Arial" panose="020B0604020202020204" pitchFamily="34" charset="0"/>
                <a:cs typeface="Arial" panose="020B0604020202020204" pitchFamily="34" charset="0"/>
              </a:rPr>
              <a:t>符号表条目</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855" y="2667000"/>
            <a:ext cx="839158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7248128" y="2924944"/>
            <a:ext cx="1944216" cy="327782"/>
          </a:xfrm>
          <a:prstGeom prst="rect">
            <a:avLst/>
          </a:prstGeom>
          <a:noFill/>
        </p:spPr>
        <p:txBody>
          <a:bodyPr wrap="square" rtlCol="0">
            <a:spAutoFit/>
          </a:bodyPr>
          <a:lstStyle/>
          <a:p>
            <a:pPr>
              <a:buNone/>
            </a:pPr>
            <a:r>
              <a:rPr lang="zh-CN" altLang="en-US" dirty="0">
                <a:solidFill>
                  <a:srgbClr val="00B0F0"/>
                </a:solidFill>
              </a:rPr>
              <a:t>函数名、变量名</a:t>
            </a:r>
          </a:p>
        </p:txBody>
      </p:sp>
    </p:spTree>
    <p:extLst>
      <p:ext uri="{BB962C8B-B14F-4D97-AF65-F5344CB8AC3E}">
        <p14:creationId xmlns:p14="http://schemas.microsoft.com/office/powerpoint/2010/main" val="330780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符号表示例</a:t>
            </a:r>
          </a:p>
        </p:txBody>
      </p:sp>
      <p:sp>
        <p:nvSpPr>
          <p:cNvPr id="12" name="Rectangle 2"/>
          <p:cNvSpPr txBox="1">
            <a:spLocks noChangeArrowheads="1"/>
          </p:cNvSpPr>
          <p:nvPr/>
        </p:nvSpPr>
        <p:spPr>
          <a:xfrm>
            <a:off x="335360" y="2996952"/>
            <a:ext cx="3352800" cy="380999"/>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marL="0" indent="0">
              <a:lnSpc>
                <a:spcPct val="83000"/>
              </a:lnSpc>
              <a:spcBef>
                <a:spcPts val="125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b="0" dirty="0" err="1"/>
              <a:t>readelf</a:t>
            </a:r>
            <a:r>
              <a:rPr lang="en-US" sz="2000" b="0" dirty="0"/>
              <a:t> </a:t>
            </a:r>
            <a:r>
              <a:rPr lang="en-US" sz="2000" b="0" dirty="0">
                <a:solidFill>
                  <a:srgbClr val="FF0000"/>
                </a:solidFill>
              </a:rPr>
              <a:t>-s</a:t>
            </a:r>
            <a:r>
              <a:rPr lang="en-US" sz="2000" b="0" dirty="0"/>
              <a:t> </a:t>
            </a:r>
            <a:r>
              <a:rPr lang="en-US" sz="2000" b="0" dirty="0" err="1"/>
              <a:t>main.o</a:t>
            </a:r>
            <a:r>
              <a:rPr lang="en-US" sz="2000" b="0" dirty="0"/>
              <a:t>   ( </a:t>
            </a:r>
            <a:r>
              <a:rPr lang="en-US" sz="2000" b="0" dirty="0">
                <a:solidFill>
                  <a:srgbClr val="FF0000"/>
                </a:solidFill>
              </a:rPr>
              <a:t>-all </a:t>
            </a:r>
            <a:r>
              <a:rPr lang="en-US" sz="2000" b="0" dirty="0"/>
              <a:t>)</a:t>
            </a:r>
            <a:endParaRPr lang="en-GB" sz="2000" b="0" dirty="0"/>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60" y="3301752"/>
            <a:ext cx="4919662" cy="106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11" y="4749552"/>
            <a:ext cx="5048249" cy="126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2"/>
          <p:cNvSpPr txBox="1">
            <a:spLocks noChangeArrowheads="1"/>
          </p:cNvSpPr>
          <p:nvPr/>
        </p:nvSpPr>
        <p:spPr bwMode="auto">
          <a:xfrm>
            <a:off x="369311" y="4407553"/>
            <a:ext cx="2582332" cy="380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nSpc>
                <a:spcPct val="83000"/>
              </a:lnSpc>
              <a:spcBef>
                <a:spcPts val="125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sz="2000" b="0" kern="0" dirty="0" err="1"/>
              <a:t>readelf</a:t>
            </a:r>
            <a:r>
              <a:rPr lang="en-US" sz="2000" b="0" kern="0" dirty="0"/>
              <a:t> -s </a:t>
            </a:r>
            <a:r>
              <a:rPr lang="en-US" sz="2000" b="0" kern="0" dirty="0" err="1"/>
              <a:t>swap.o</a:t>
            </a:r>
            <a:endParaRPr lang="en-GB" sz="2000" b="0" kern="0" dirty="0"/>
          </a:p>
        </p:txBody>
      </p:sp>
      <p:sp>
        <p:nvSpPr>
          <p:cNvPr id="19" name="Rectangle 3"/>
          <p:cNvSpPr>
            <a:spLocks noChangeArrowheads="1"/>
          </p:cNvSpPr>
          <p:nvPr/>
        </p:nvSpPr>
        <p:spPr bwMode="auto">
          <a:xfrm>
            <a:off x="5419494" y="836712"/>
            <a:ext cx="2332690" cy="2031325"/>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altLang="zh-CN" sz="1400" dirty="0">
                <a:latin typeface="Courier New"/>
                <a:cs typeface="Courier New"/>
              </a:rPr>
              <a:t>void swap();</a:t>
            </a:r>
          </a:p>
          <a:p>
            <a:pPr>
              <a:lnSpc>
                <a:spcPct val="100000"/>
              </a:lnSpc>
              <a:spcBef>
                <a:spcPts val="0"/>
              </a:spcBef>
              <a:buNone/>
            </a:pPr>
            <a:endParaRPr lang="en-US" altLang="zh-CN" sz="1400" dirty="0">
              <a:latin typeface="Courier New"/>
              <a:cs typeface="Courier New"/>
            </a:endParaRP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a:t>
            </a:r>
            <a:r>
              <a:rPr lang="en-US" sz="1400" dirty="0">
                <a:latin typeface="Courier New"/>
                <a:cs typeface="Courier New"/>
              </a:rPr>
              <a:t>[2] = {1, 2};</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main</a:t>
            </a:r>
            <a:r>
              <a:rPr lang="en-US" sz="1400" dirty="0">
                <a:latin typeface="Courier New"/>
                <a:cs typeface="Courier New"/>
              </a:rPr>
              <a:t>() </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a:solidFill>
                  <a:srgbClr val="FF0000"/>
                </a:solidFill>
                <a:latin typeface="Courier New"/>
                <a:cs typeface="Courier New"/>
              </a:rPr>
              <a:t>swap</a:t>
            </a:r>
            <a:r>
              <a:rPr lang="en-US" sz="1400" dirty="0">
                <a:latin typeface="Courier New"/>
                <a:cs typeface="Courier New"/>
              </a:rPr>
              <a:t>();</a:t>
            </a:r>
          </a:p>
          <a:p>
            <a:pPr>
              <a:lnSpc>
                <a:spcPct val="100000"/>
              </a:lnSpc>
              <a:spcBef>
                <a:spcPts val="0"/>
              </a:spcBef>
              <a:buNone/>
            </a:pPr>
            <a:r>
              <a:rPr lang="en-US" sz="1400" dirty="0">
                <a:latin typeface="Courier New"/>
                <a:cs typeface="Courier New"/>
              </a:rPr>
              <a:t>  return 0;</a:t>
            </a:r>
          </a:p>
          <a:p>
            <a:pPr>
              <a:lnSpc>
                <a:spcPct val="100000"/>
              </a:lnSpc>
              <a:spcBef>
                <a:spcPts val="0"/>
              </a:spcBef>
              <a:buNone/>
            </a:pPr>
            <a:r>
              <a:rPr lang="en-US" sz="1400" dirty="0">
                <a:latin typeface="Courier New"/>
                <a:cs typeface="Courier New"/>
              </a:rPr>
              <a:t>} </a:t>
            </a:r>
          </a:p>
        </p:txBody>
      </p:sp>
      <p:sp>
        <p:nvSpPr>
          <p:cNvPr id="20" name="Rectangle 4"/>
          <p:cNvSpPr>
            <a:spLocks noChangeArrowheads="1"/>
          </p:cNvSpPr>
          <p:nvPr/>
        </p:nvSpPr>
        <p:spPr bwMode="auto">
          <a:xfrm>
            <a:off x="4458508" y="1200751"/>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main.c</a:t>
            </a:r>
            <a:endParaRPr lang="en-US" sz="1400" dirty="0">
              <a:solidFill>
                <a:srgbClr val="000000"/>
              </a:solidFill>
              <a:latin typeface="Courier New"/>
              <a:cs typeface="Courier New"/>
            </a:endParaRPr>
          </a:p>
        </p:txBody>
      </p:sp>
      <p:sp>
        <p:nvSpPr>
          <p:cNvPr id="23" name="Rectangle 5"/>
          <p:cNvSpPr>
            <a:spLocks noChangeArrowheads="1"/>
          </p:cNvSpPr>
          <p:nvPr/>
        </p:nvSpPr>
        <p:spPr bwMode="auto">
          <a:xfrm>
            <a:off x="8325746" y="1281713"/>
            <a:ext cx="829073" cy="275460"/>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sz="1400" dirty="0" err="1">
                <a:solidFill>
                  <a:srgbClr val="000000"/>
                </a:solidFill>
                <a:latin typeface="Courier New"/>
                <a:cs typeface="Courier New"/>
              </a:rPr>
              <a:t>swap.c</a:t>
            </a:r>
            <a:endParaRPr lang="en-US" sz="1400" dirty="0">
              <a:solidFill>
                <a:srgbClr val="000000"/>
              </a:solidFill>
              <a:latin typeface="Courier New"/>
              <a:cs typeface="Courier New"/>
            </a:endParaRPr>
          </a:p>
        </p:txBody>
      </p:sp>
      <p:sp>
        <p:nvSpPr>
          <p:cNvPr id="24" name="Rectangle 6"/>
          <p:cNvSpPr>
            <a:spLocks noChangeArrowheads="1"/>
          </p:cNvSpPr>
          <p:nvPr/>
        </p:nvSpPr>
        <p:spPr bwMode="auto">
          <a:xfrm>
            <a:off x="9316346" y="824513"/>
            <a:ext cx="2440092" cy="3108543"/>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sz="1400" dirty="0">
                <a:latin typeface="Courier New"/>
                <a:cs typeface="Courier New"/>
              </a:rPr>
              <a:t>extern </a:t>
            </a:r>
            <a:r>
              <a:rPr lang="en-US" sz="1400" dirty="0" err="1">
                <a:latin typeface="Courier New"/>
                <a:cs typeface="Courier New"/>
              </a:rPr>
              <a:t>int</a:t>
            </a:r>
            <a:r>
              <a:rPr lang="en-US" sz="1400" dirty="0">
                <a:latin typeface="Courier New"/>
                <a:cs typeface="Courier New"/>
              </a:rPr>
              <a:t> </a:t>
            </a:r>
            <a:r>
              <a:rPr lang="en-US" sz="1400" dirty="0" err="1">
                <a:latin typeface="Courier New"/>
                <a:cs typeface="Courier New"/>
              </a:rPr>
              <a:t>buf</a:t>
            </a:r>
            <a:r>
              <a:rPr lang="en-US" sz="1400" dirty="0">
                <a:latin typeface="Courier New"/>
                <a:cs typeface="Courier New"/>
              </a:rPr>
              <a:t>[]; </a:t>
            </a:r>
          </a:p>
          <a:p>
            <a:pPr>
              <a:lnSpc>
                <a:spcPct val="100000"/>
              </a:lnSpc>
              <a:spcBef>
                <a:spcPts val="0"/>
              </a:spcBef>
              <a:buNone/>
            </a:pPr>
            <a:r>
              <a:rPr lang="en-US" sz="1400" dirty="0">
                <a:latin typeface="Courier New"/>
                <a:cs typeface="Courier New"/>
              </a:rPr>
              <a:t> </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bufp0</a:t>
            </a:r>
            <a:r>
              <a:rPr lang="en-US" sz="1400" dirty="0">
                <a:latin typeface="Courier New"/>
                <a:cs typeface="Courier New"/>
              </a:rPr>
              <a:t> = &amp;</a:t>
            </a:r>
            <a:r>
              <a:rPr lang="en-US" sz="1400" dirty="0">
                <a:solidFill>
                  <a:srgbClr val="FF0000"/>
                </a:solidFill>
                <a:latin typeface="Courier New"/>
                <a:cs typeface="Courier New"/>
              </a:rPr>
              <a:t>buf</a:t>
            </a:r>
            <a:r>
              <a:rPr lang="en-US" sz="1400" dirty="0">
                <a:latin typeface="Courier New"/>
                <a:cs typeface="Courier New"/>
              </a:rPr>
              <a:t>[0];</a:t>
            </a:r>
          </a:p>
          <a:p>
            <a:pPr>
              <a:lnSpc>
                <a:spcPct val="100000"/>
              </a:lnSpc>
              <a:spcBef>
                <a:spcPts val="0"/>
              </a:spcBef>
              <a:buNone/>
            </a:pPr>
            <a:r>
              <a:rPr lang="en-US" sz="1400" dirty="0" err="1">
                <a:latin typeface="Courier New"/>
                <a:cs typeface="Courier New"/>
              </a:rPr>
              <a:t>int</a:t>
            </a:r>
            <a:r>
              <a:rPr lang="en-US" sz="1400" dirty="0">
                <a:latin typeface="Courier New"/>
                <a:cs typeface="Courier New"/>
              </a:rPr>
              <a:t> *</a:t>
            </a:r>
            <a:r>
              <a:rPr lang="en-US" sz="1400" dirty="0">
                <a:solidFill>
                  <a:srgbClr val="FF0000"/>
                </a:solidFill>
                <a:latin typeface="Courier New"/>
                <a:cs typeface="Courier New"/>
              </a:rPr>
              <a:t>bufp1</a:t>
            </a:r>
            <a:r>
              <a:rPr lang="en-US" sz="1400" dirty="0">
                <a:latin typeface="Courier New"/>
                <a:cs typeface="Courier New"/>
              </a:rPr>
              <a:t>;</a:t>
            </a:r>
          </a:p>
          <a:p>
            <a:pPr>
              <a:lnSpc>
                <a:spcPct val="100000"/>
              </a:lnSpc>
              <a:spcBef>
                <a:spcPts val="0"/>
              </a:spcBef>
              <a:buNone/>
            </a:pPr>
            <a:endParaRPr lang="en-US" sz="1400" dirty="0">
              <a:solidFill>
                <a:srgbClr val="F7F5CD"/>
              </a:solidFill>
              <a:latin typeface="Courier New"/>
              <a:cs typeface="Courier New"/>
            </a:endParaRPr>
          </a:p>
          <a:p>
            <a:pPr>
              <a:lnSpc>
                <a:spcPct val="100000"/>
              </a:lnSpc>
              <a:spcBef>
                <a:spcPts val="0"/>
              </a:spcBef>
              <a:buNone/>
            </a:pPr>
            <a:r>
              <a:rPr lang="en-US" sz="1400" dirty="0">
                <a:latin typeface="Courier New"/>
                <a:cs typeface="Courier New"/>
              </a:rPr>
              <a:t>void </a:t>
            </a:r>
            <a:r>
              <a:rPr lang="en-US" sz="1400" dirty="0">
                <a:solidFill>
                  <a:srgbClr val="FF0000"/>
                </a:solidFill>
                <a:latin typeface="Courier New"/>
                <a:cs typeface="Courier New"/>
              </a:rPr>
              <a:t>swap</a:t>
            </a:r>
            <a:r>
              <a:rPr lang="en-US" sz="1400" dirty="0">
                <a:latin typeface="Courier New"/>
                <a:cs typeface="Courier New"/>
              </a:rPr>
              <a:t>()</a:t>
            </a:r>
          </a:p>
          <a:p>
            <a:pPr>
              <a:lnSpc>
                <a:spcPct val="100000"/>
              </a:lnSpc>
              <a:spcBef>
                <a:spcPts val="0"/>
              </a:spcBef>
              <a:buNone/>
            </a:pPr>
            <a:r>
              <a:rPr lang="en-US" sz="1400" dirty="0">
                <a:latin typeface="Courier New"/>
                <a:cs typeface="Courier New"/>
              </a:rPr>
              <a:t>{</a:t>
            </a:r>
          </a:p>
          <a:p>
            <a:pPr>
              <a:lnSpc>
                <a:spcPct val="100000"/>
              </a:lnSpc>
              <a:spcBef>
                <a:spcPts val="0"/>
              </a:spcBef>
              <a:buNone/>
            </a:pPr>
            <a:r>
              <a:rPr lang="en-US" sz="1400" dirty="0">
                <a:latin typeface="Courier New"/>
                <a:cs typeface="Courier New"/>
              </a:rPr>
              <a:t>  </a:t>
            </a:r>
            <a:r>
              <a:rPr lang="en-US" sz="1400" dirty="0" err="1">
                <a:latin typeface="Courier New"/>
                <a:cs typeface="Courier New"/>
              </a:rPr>
              <a:t>int</a:t>
            </a:r>
            <a:r>
              <a:rPr lang="en-US" sz="1400" dirty="0">
                <a:latin typeface="Courier New"/>
                <a:cs typeface="Courier New"/>
              </a:rPr>
              <a:t> temp;</a:t>
            </a:r>
          </a:p>
          <a:p>
            <a:pPr>
              <a:lnSpc>
                <a:spcPct val="100000"/>
              </a:lnSpc>
              <a:spcBef>
                <a:spcPts val="0"/>
              </a:spcBef>
              <a:buNone/>
            </a:pPr>
            <a:endParaRPr lang="en-US" sz="1400" dirty="0">
              <a:latin typeface="Courier New"/>
              <a:cs typeface="Courier New"/>
            </a:endParaRPr>
          </a:p>
          <a:p>
            <a:pPr>
              <a:lnSpc>
                <a:spcPct val="100000"/>
              </a:lnSpc>
              <a:spcBef>
                <a:spcPts val="0"/>
              </a:spcBef>
              <a:buNone/>
            </a:pPr>
            <a:r>
              <a:rPr lang="en-US" sz="1400" dirty="0">
                <a:latin typeface="Courier New"/>
                <a:cs typeface="Courier New"/>
              </a:rPr>
              <a:t>  bufp1 = &amp;buf[1];</a:t>
            </a:r>
          </a:p>
          <a:p>
            <a:pPr>
              <a:lnSpc>
                <a:spcPct val="100000"/>
              </a:lnSpc>
              <a:spcBef>
                <a:spcPts val="0"/>
              </a:spcBef>
              <a:buNone/>
            </a:pPr>
            <a:r>
              <a:rPr lang="en-US" sz="1400" dirty="0">
                <a:latin typeface="Courier New"/>
                <a:cs typeface="Courier New"/>
              </a:rPr>
              <a:t>  temp = *bufp0;</a:t>
            </a:r>
          </a:p>
          <a:p>
            <a:pPr>
              <a:lnSpc>
                <a:spcPct val="100000"/>
              </a:lnSpc>
              <a:spcBef>
                <a:spcPts val="0"/>
              </a:spcBef>
              <a:buNone/>
            </a:pPr>
            <a:r>
              <a:rPr lang="en-US" sz="1400" dirty="0">
                <a:latin typeface="Courier New"/>
                <a:cs typeface="Courier New"/>
              </a:rPr>
              <a:t>  *bufp0 = *bufp1;</a:t>
            </a:r>
          </a:p>
          <a:p>
            <a:pPr>
              <a:lnSpc>
                <a:spcPct val="100000"/>
              </a:lnSpc>
              <a:spcBef>
                <a:spcPts val="0"/>
              </a:spcBef>
              <a:buNone/>
            </a:pPr>
            <a:r>
              <a:rPr lang="en-US" sz="1400" dirty="0">
                <a:latin typeface="Courier New"/>
                <a:cs typeface="Courier New"/>
              </a:rPr>
              <a:t>  *bufp1 = temp;</a:t>
            </a:r>
          </a:p>
          <a:p>
            <a:pPr>
              <a:lnSpc>
                <a:spcPct val="100000"/>
              </a:lnSpc>
              <a:spcBef>
                <a:spcPts val="0"/>
              </a:spcBef>
              <a:buNone/>
            </a:pPr>
            <a:r>
              <a:rPr lang="en-US" sz="1400" dirty="0">
                <a:latin typeface="Courier New"/>
                <a:cs typeface="Courier New"/>
              </a:rPr>
              <a:t>}</a:t>
            </a:r>
          </a:p>
        </p:txBody>
      </p:sp>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082" y="3140968"/>
            <a:ext cx="2815478" cy="2710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矩形 25"/>
          <p:cNvSpPr/>
          <p:nvPr/>
        </p:nvSpPr>
        <p:spPr>
          <a:xfrm>
            <a:off x="6736160" y="3379367"/>
            <a:ext cx="381000" cy="301621"/>
          </a:xfrm>
          <a:prstGeom prst="rect">
            <a:avLst/>
          </a:prstGeom>
        </p:spPr>
        <p:txBody>
          <a:bodyPr wrap="square">
            <a:spAutoFit/>
          </a:bodyPr>
          <a:lstStyle/>
          <a:p>
            <a:pPr>
              <a:buNone/>
            </a:pPr>
            <a:r>
              <a:rPr lang="en-US" altLang="zh-CN" sz="1600" b="0" dirty="0">
                <a:solidFill>
                  <a:schemeClr val="accent2"/>
                </a:solidFill>
                <a:latin typeface="Arial" panose="020B0604020202020204" pitchFamily="34" charset="0"/>
                <a:cs typeface="Arial" panose="020B0604020202020204" pitchFamily="34" charset="0"/>
              </a:rPr>
              <a:t>1</a:t>
            </a:r>
            <a:endParaRPr lang="zh-CN" altLang="en-US" sz="1600" b="0" dirty="0">
              <a:solidFill>
                <a:schemeClr val="accent2"/>
              </a:solidFill>
              <a:latin typeface="Arial" panose="020B0604020202020204" pitchFamily="34" charset="0"/>
              <a:cs typeface="Arial" panose="020B0604020202020204" pitchFamily="34" charset="0"/>
            </a:endParaRPr>
          </a:p>
        </p:txBody>
      </p:sp>
      <p:sp>
        <p:nvSpPr>
          <p:cNvPr id="27" name="矩形 26"/>
          <p:cNvSpPr/>
          <p:nvPr/>
        </p:nvSpPr>
        <p:spPr>
          <a:xfrm>
            <a:off x="6736160" y="3794121"/>
            <a:ext cx="381000" cy="301621"/>
          </a:xfrm>
          <a:prstGeom prst="rect">
            <a:avLst/>
          </a:prstGeom>
        </p:spPr>
        <p:txBody>
          <a:bodyPr wrap="square">
            <a:spAutoFit/>
          </a:bodyPr>
          <a:lstStyle/>
          <a:p>
            <a:pPr>
              <a:buNone/>
            </a:pPr>
            <a:r>
              <a:rPr lang="en-US" altLang="zh-CN" sz="1600" b="0" dirty="0">
                <a:solidFill>
                  <a:schemeClr val="accent2"/>
                </a:solidFill>
                <a:latin typeface="Arial" panose="020B0604020202020204" pitchFamily="34" charset="0"/>
                <a:cs typeface="Arial" panose="020B0604020202020204" pitchFamily="34" charset="0"/>
              </a:rPr>
              <a:t>3</a:t>
            </a:r>
            <a:endParaRPr lang="zh-CN" altLang="en-US" sz="1600" b="0" dirty="0">
              <a:solidFill>
                <a:schemeClr val="accent2"/>
              </a:solidFill>
              <a:latin typeface="Arial" panose="020B0604020202020204" pitchFamily="34" charset="0"/>
              <a:cs typeface="Arial" panose="020B0604020202020204" pitchFamily="34" charset="0"/>
            </a:endParaRPr>
          </a:p>
        </p:txBody>
      </p:sp>
      <p:sp>
        <p:nvSpPr>
          <p:cNvPr id="28" name="圆角矩形标注 27"/>
          <p:cNvSpPr/>
          <p:nvPr/>
        </p:nvSpPr>
        <p:spPr bwMode="auto">
          <a:xfrm>
            <a:off x="5182816" y="4350971"/>
            <a:ext cx="943744" cy="340200"/>
          </a:xfrm>
          <a:prstGeom prst="wedgeRoundRectCallout">
            <a:avLst>
              <a:gd name="adj1" fmla="val -70947"/>
              <a:gd name="adj2" fmla="val -70511"/>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en-US" altLang="zh-CN" sz="1600" dirty="0">
                <a:solidFill>
                  <a:srgbClr val="990000"/>
                </a:solidFill>
                <a:latin typeface="Calibri" pitchFamily="34" charset="0"/>
              </a:rPr>
              <a:t>External</a:t>
            </a:r>
            <a:endParaRPr kumimoji="0" lang="zh-CN" altLang="en-US" sz="16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9" name="圆角矩形标注 28"/>
          <p:cNvSpPr/>
          <p:nvPr/>
        </p:nvSpPr>
        <p:spPr bwMode="auto">
          <a:xfrm>
            <a:off x="5426286" y="6007592"/>
            <a:ext cx="5854290" cy="661767"/>
          </a:xfrm>
          <a:prstGeom prst="wedgeRoundRectCallout">
            <a:avLst>
              <a:gd name="adj1" fmla="val -55183"/>
              <a:gd name="adj2" fmla="val -52882"/>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None/>
            </a:pPr>
            <a:r>
              <a:rPr lang="en-US" altLang="zh-CN" sz="1600" dirty="0">
                <a:solidFill>
                  <a:srgbClr val="990000"/>
                </a:solidFill>
                <a:latin typeface="Calibri" pitchFamily="34" charset="0"/>
              </a:rPr>
              <a:t>COMMON </a:t>
            </a:r>
            <a:r>
              <a:rPr lang="zh-CN" altLang="en-US" sz="1600" dirty="0">
                <a:solidFill>
                  <a:srgbClr val="990000"/>
                </a:solidFill>
                <a:latin typeface="Calibri" pitchFamily="34" charset="0"/>
              </a:rPr>
              <a:t>未初始化的全局变量</a:t>
            </a:r>
          </a:p>
          <a:p>
            <a:pPr eaLnBrk="1" hangingPunct="1">
              <a:buNone/>
            </a:pPr>
            <a:r>
              <a:rPr lang="en-US" altLang="zh-CN" sz="1600" dirty="0">
                <a:solidFill>
                  <a:srgbClr val="990000"/>
                </a:solidFill>
                <a:latin typeface="Calibri" pitchFamily="34" charset="0"/>
              </a:rPr>
              <a:t>.</a:t>
            </a:r>
            <a:r>
              <a:rPr lang="en-US" altLang="zh-CN" sz="1600" dirty="0" err="1">
                <a:solidFill>
                  <a:srgbClr val="990000"/>
                </a:solidFill>
                <a:latin typeface="Calibri" pitchFamily="34" charset="0"/>
              </a:rPr>
              <a:t>bss</a:t>
            </a:r>
            <a:r>
              <a:rPr lang="en-US" altLang="zh-CN" sz="1600" dirty="0">
                <a:solidFill>
                  <a:srgbClr val="990000"/>
                </a:solidFill>
                <a:latin typeface="Calibri" pitchFamily="34" charset="0"/>
              </a:rPr>
              <a:t> </a:t>
            </a:r>
            <a:r>
              <a:rPr lang="zh-CN" altLang="en-US" sz="1600" dirty="0">
                <a:solidFill>
                  <a:srgbClr val="990000"/>
                </a:solidFill>
                <a:latin typeface="Calibri" pitchFamily="34" charset="0"/>
              </a:rPr>
              <a:t>未初始化的静态变量，以及初始化为 </a:t>
            </a:r>
            <a:r>
              <a:rPr lang="en-US" altLang="zh-CN" sz="1600" dirty="0">
                <a:solidFill>
                  <a:srgbClr val="990000"/>
                </a:solidFill>
                <a:latin typeface="Calibri" pitchFamily="34" charset="0"/>
              </a:rPr>
              <a:t>0 </a:t>
            </a:r>
            <a:r>
              <a:rPr lang="zh-CN" altLang="en-US" sz="1600" dirty="0">
                <a:solidFill>
                  <a:srgbClr val="990000"/>
                </a:solidFill>
                <a:latin typeface="Calibri" pitchFamily="34" charset="0"/>
              </a:rPr>
              <a:t>的全局或静态变量</a:t>
            </a:r>
            <a:endParaRPr kumimoji="0" lang="zh-CN" altLang="en-US" sz="16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cxnSp>
        <p:nvCxnSpPr>
          <p:cNvPr id="30" name="直接箭头连接符 29"/>
          <p:cNvCxnSpPr/>
          <p:nvPr/>
        </p:nvCxnSpPr>
        <p:spPr bwMode="auto">
          <a:xfrm>
            <a:off x="5712222" y="3680988"/>
            <a:ext cx="1023938" cy="282410"/>
          </a:xfrm>
          <a:prstGeom prst="straightConnector1">
            <a:avLst/>
          </a:prstGeom>
          <a:noFill/>
          <a:ln w="25400" cap="flat" cmpd="sng" algn="ctr">
            <a:solidFill>
              <a:srgbClr val="00B0F0"/>
            </a:solidFill>
            <a:prstDash val="solid"/>
            <a:round/>
            <a:headEnd type="none" w="med" len="med"/>
            <a:tailEnd type="arrow"/>
          </a:ln>
          <a:effectLst/>
        </p:spPr>
      </p:cxnSp>
      <p:cxnSp>
        <p:nvCxnSpPr>
          <p:cNvPr id="31" name="直接箭头连接符 30"/>
          <p:cNvCxnSpPr>
            <a:endCxn id="26" idx="1"/>
          </p:cNvCxnSpPr>
          <p:nvPr/>
        </p:nvCxnSpPr>
        <p:spPr bwMode="auto">
          <a:xfrm flipV="1">
            <a:off x="5712222" y="3530178"/>
            <a:ext cx="1023938" cy="433220"/>
          </a:xfrm>
          <a:prstGeom prst="straightConnector1">
            <a:avLst/>
          </a:prstGeom>
          <a:noFill/>
          <a:ln w="25400" cap="flat" cmpd="sng" algn="ctr">
            <a:solidFill>
              <a:srgbClr val="00B0F0"/>
            </a:solidFill>
            <a:prstDash val="solid"/>
            <a:round/>
            <a:headEnd type="none" w="med" len="med"/>
            <a:tailEnd type="arrow"/>
          </a:ln>
          <a:effectLst/>
        </p:spPr>
      </p:cxnSp>
      <p:sp>
        <p:nvSpPr>
          <p:cNvPr id="32" name="圆角矩形标注 31"/>
          <p:cNvSpPr/>
          <p:nvPr/>
        </p:nvSpPr>
        <p:spPr bwMode="auto">
          <a:xfrm>
            <a:off x="2999656" y="6021914"/>
            <a:ext cx="925016" cy="340200"/>
          </a:xfrm>
          <a:prstGeom prst="wedgeRoundRectCallout">
            <a:avLst>
              <a:gd name="adj1" fmla="val 76467"/>
              <a:gd name="adj2" fmla="val -68271"/>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en-US" altLang="zh-CN" sz="1600" dirty="0">
                <a:solidFill>
                  <a:srgbClr val="FF0000"/>
                </a:solidFill>
                <a:latin typeface="Calibri" pitchFamily="34" charset="0"/>
              </a:rPr>
              <a:t>if static ?</a:t>
            </a:r>
            <a:endParaRPr kumimoji="0" lang="zh-CN" altLang="en-US" sz="1600" b="1" i="0" u="none" strike="noStrike" cap="none" normalizeH="0" baseline="0" dirty="0">
              <a:ln>
                <a:noFill/>
              </a:ln>
              <a:solidFill>
                <a:srgbClr val="FF0000"/>
              </a:solidFill>
              <a:effectLst/>
              <a:latin typeface="Gill Sans" charset="0"/>
              <a:ea typeface="ヒラギノ角ゴ ProN W3" charset="0"/>
              <a:cs typeface="ヒラギノ角ゴ ProN W3" charset="0"/>
              <a:sym typeface="Gill Sans" charset="0"/>
            </a:endParaRPr>
          </a:p>
        </p:txBody>
      </p:sp>
      <p:sp>
        <p:nvSpPr>
          <p:cNvPr id="33" name="圆角矩形标注 32"/>
          <p:cNvSpPr/>
          <p:nvPr/>
        </p:nvSpPr>
        <p:spPr bwMode="auto">
          <a:xfrm>
            <a:off x="369311" y="6013552"/>
            <a:ext cx="1668407" cy="378967"/>
          </a:xfrm>
          <a:prstGeom prst="wedgeRoundRectCallout">
            <a:avLst>
              <a:gd name="adj1" fmla="val 76467"/>
              <a:gd name="adj2" fmla="val -68271"/>
              <a:gd name="adj3" fmla="val 16667"/>
            </a:avLst>
          </a:prstGeom>
          <a:noFill/>
          <a:ln w="25400" cap="flat" cmpd="sng" algn="ctr">
            <a:solidFill>
              <a:srgbClr val="7030A0">
                <a:alpha val="7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buNone/>
            </a:pPr>
            <a:r>
              <a:rPr lang="zh-CN" altLang="en-US" sz="1600" dirty="0">
                <a:solidFill>
                  <a:srgbClr val="990000"/>
                </a:solidFill>
                <a:latin typeface="Calibri" pitchFamily="34" charset="0"/>
              </a:rPr>
              <a:t>所在节的</a:t>
            </a:r>
            <a:r>
              <a:rPr lang="en-US" altLang="zh-CN" sz="1600" dirty="0">
                <a:solidFill>
                  <a:srgbClr val="990000"/>
                </a:solidFill>
                <a:latin typeface="Calibri" pitchFamily="34" charset="0"/>
              </a:rPr>
              <a:t>offset</a:t>
            </a:r>
            <a:endParaRPr kumimoji="0" lang="zh-CN" altLang="en-US" sz="16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34" name="圆角矩形标注 33"/>
          <p:cNvSpPr/>
          <p:nvPr/>
        </p:nvSpPr>
        <p:spPr bwMode="auto">
          <a:xfrm>
            <a:off x="8034204" y="1958034"/>
            <a:ext cx="1140356" cy="419095"/>
          </a:xfrm>
          <a:prstGeom prst="wedgeRoundRectCallout">
            <a:avLst>
              <a:gd name="adj1" fmla="val 73190"/>
              <a:gd name="adj2" fmla="val -104146"/>
              <a:gd name="adj3" fmla="val 16667"/>
            </a:avLst>
          </a:prstGeom>
          <a:solidFill>
            <a:srgbClr val="F9FDC7">
              <a:alpha val="50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00000"/>
              </a:lnSpc>
              <a:spcBef>
                <a:spcPct val="0"/>
              </a:spcBef>
              <a:buClrTx/>
              <a:buSzTx/>
              <a:buNone/>
            </a:pPr>
            <a:r>
              <a:rPr kumimoji="0" lang="zh-CN" altLang="en-US" i="0" u="none" strike="noStrike" cap="none" normalizeH="0" baseline="0" dirty="0">
                <a:ln>
                  <a:noFill/>
                </a:ln>
                <a:solidFill>
                  <a:schemeClr val="accent1"/>
                </a:solidFill>
                <a:effectLst/>
              </a:rPr>
              <a:t>无 </a:t>
            </a:r>
            <a:r>
              <a:rPr kumimoji="0" lang="en-US" altLang="zh-CN" i="0" u="none" strike="noStrike" cap="none" normalizeH="0" baseline="0" dirty="0">
                <a:ln>
                  <a:noFill/>
                </a:ln>
                <a:solidFill>
                  <a:schemeClr val="accent1"/>
                </a:solidFill>
                <a:effectLst/>
              </a:rPr>
              <a:t>static</a:t>
            </a:r>
            <a:endParaRPr kumimoji="0" lang="zh-CN" altLang="en-US" i="0" u="none" strike="noStrike" cap="none" normalizeH="0" baseline="0" dirty="0">
              <a:ln>
                <a:noFill/>
              </a:ln>
              <a:solidFill>
                <a:schemeClr val="accent1"/>
              </a:solidFill>
              <a:effectLst/>
            </a:endParaRPr>
          </a:p>
        </p:txBody>
      </p:sp>
      <p:sp>
        <p:nvSpPr>
          <p:cNvPr id="2" name="矩形 1"/>
          <p:cNvSpPr/>
          <p:nvPr/>
        </p:nvSpPr>
        <p:spPr>
          <a:xfrm>
            <a:off x="607173" y="852689"/>
            <a:ext cx="3851335" cy="1508105"/>
          </a:xfrm>
          <a:prstGeom prst="rect">
            <a:avLst/>
          </a:prstGeom>
        </p:spPr>
        <p:txBody>
          <a:bodyPr wrap="square">
            <a:spAutoFit/>
          </a:bodyPr>
          <a:lstStyle/>
          <a:p>
            <a:pPr>
              <a:buNone/>
            </a:pPr>
            <a:r>
              <a:rPr lang="en-US" altLang="zh-CN" sz="2000" dirty="0" err="1"/>
              <a:t>Ndx</a:t>
            </a:r>
            <a:r>
              <a:rPr lang="zh-CN" altLang="en-US" sz="2000" dirty="0"/>
              <a:t>：表示节的顺序，</a:t>
            </a:r>
            <a:endParaRPr lang="en-US" altLang="zh-CN" sz="2000" dirty="0"/>
          </a:p>
          <a:p>
            <a:pPr>
              <a:buNone/>
            </a:pPr>
            <a:r>
              <a:rPr lang="en-US" altLang="zh-CN" sz="2000" dirty="0"/>
              <a:t>1</a:t>
            </a:r>
            <a:r>
              <a:rPr lang="zh-CN" altLang="en-US" sz="2000" dirty="0"/>
              <a:t>：代码节；</a:t>
            </a:r>
            <a:endParaRPr lang="en-US" altLang="zh-CN" sz="2000" dirty="0"/>
          </a:p>
          <a:p>
            <a:pPr>
              <a:buNone/>
            </a:pPr>
            <a:r>
              <a:rPr lang="en-US" altLang="zh-CN" sz="2000" dirty="0"/>
              <a:t>2</a:t>
            </a:r>
            <a:r>
              <a:rPr lang="zh-CN" altLang="en-US" sz="2000" dirty="0"/>
              <a:t>：只读数据节；</a:t>
            </a:r>
            <a:endParaRPr lang="en-US" altLang="zh-CN" sz="2000" dirty="0"/>
          </a:p>
          <a:p>
            <a:pPr>
              <a:buNone/>
            </a:pPr>
            <a:r>
              <a:rPr lang="en-US" altLang="zh-CN" sz="2000" dirty="0"/>
              <a:t>3</a:t>
            </a:r>
            <a:r>
              <a:rPr lang="zh-CN" altLang="en-US" sz="2000" dirty="0"/>
              <a:t>：读写数据节</a:t>
            </a:r>
          </a:p>
        </p:txBody>
      </p:sp>
    </p:spTree>
    <p:extLst>
      <p:ext uri="{BB962C8B-B14F-4D97-AF65-F5344CB8AC3E}">
        <p14:creationId xmlns:p14="http://schemas.microsoft.com/office/powerpoint/2010/main" val="269370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26" grpId="0"/>
      <p:bldP spid="27" grpId="0"/>
      <p:bldP spid="28" grpId="0" animBg="1"/>
      <p:bldP spid="29" grpId="0" animBg="1"/>
      <p:bldP spid="32" grpId="0" animBg="1"/>
      <p:bldP spid="33" grpId="0" animBg="1"/>
      <p:bldP spid="34" grpId="0" animBg="1"/>
      <p:bldP spid="3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solidFill>
                  <a:srgbClr val="DDDDDD"/>
                </a:solidFill>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符号解析</a:t>
            </a:r>
            <a:endParaRPr lang="en-US" altLang="zh-CN" sz="1400" dirty="0">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96661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符号</a:t>
            </a:r>
            <a:r>
              <a:rPr lang="zh-CN" altLang="en-US" sz="2400" dirty="0">
                <a:latin typeface="+mn-lt"/>
              </a:rPr>
              <a:t>解析</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764704"/>
            <a:ext cx="11496600" cy="5976664"/>
          </a:xfrm>
        </p:spPr>
        <p:txBody>
          <a:bodyPr>
            <a:normAutofit/>
          </a:bodyPr>
          <a:lstStyle/>
          <a:p>
            <a:r>
              <a:rPr lang="en-US" altLang="zh-CN" sz="2400" dirty="0"/>
              <a:t> </a:t>
            </a:r>
            <a:r>
              <a:rPr lang="zh-CN" altLang="en-US" sz="2400" dirty="0"/>
              <a:t>将每个</a:t>
            </a:r>
            <a:r>
              <a:rPr lang="zh-CN" altLang="en-US" sz="2400" dirty="0">
                <a:solidFill>
                  <a:srgbClr val="FF0000"/>
                </a:solidFill>
              </a:rPr>
              <a:t>引用</a:t>
            </a:r>
            <a:r>
              <a:rPr lang="zh-CN" altLang="en-US" sz="2400" dirty="0"/>
              <a:t>与输入的可重定位目标文件的</a:t>
            </a:r>
            <a:r>
              <a:rPr lang="zh-CN" altLang="en-US" sz="2400" dirty="0">
                <a:solidFill>
                  <a:schemeClr val="accent1"/>
                </a:solidFill>
              </a:rPr>
              <a:t>符号表</a:t>
            </a:r>
            <a:r>
              <a:rPr lang="zh-CN" altLang="en-US" sz="2400" dirty="0"/>
              <a:t>中的一个</a:t>
            </a:r>
            <a:r>
              <a:rPr lang="zh-CN" altLang="en-US" sz="2400" dirty="0">
                <a:solidFill>
                  <a:srgbClr val="FF0000"/>
                </a:solidFill>
              </a:rPr>
              <a:t>符号定义</a:t>
            </a:r>
            <a:r>
              <a:rPr lang="zh-CN" altLang="en-US" sz="2400" dirty="0"/>
              <a:t>关联起来</a:t>
            </a:r>
            <a:endParaRPr lang="zh-CN" altLang="en-US" sz="2000" dirty="0"/>
          </a:p>
          <a:p>
            <a:pPr marL="355998" lvl="1" indent="0">
              <a:buNone/>
            </a:pPr>
            <a:endParaRPr lang="en-US" altLang="zh-CN" sz="2000" dirty="0"/>
          </a:p>
          <a:p>
            <a:pPr lvl="0"/>
            <a:r>
              <a:rPr lang="en-US" altLang="zh-CN" sz="2400" dirty="0">
                <a:solidFill>
                  <a:srgbClr val="000000"/>
                </a:solidFill>
              </a:rPr>
              <a:t> </a:t>
            </a:r>
            <a:r>
              <a:rPr lang="zh-CN" altLang="en-US" sz="2400" dirty="0">
                <a:solidFill>
                  <a:srgbClr val="000000"/>
                </a:solidFill>
              </a:rPr>
              <a:t>局部符号</a:t>
            </a:r>
            <a:endParaRPr lang="zh-CN" altLang="en-US" sz="2000" dirty="0">
              <a:solidFill>
                <a:srgbClr val="000000"/>
              </a:solidFill>
            </a:endParaRPr>
          </a:p>
          <a:p>
            <a:pPr lvl="1"/>
            <a:r>
              <a:rPr lang="zh-CN" altLang="en-US" sz="2000" dirty="0"/>
              <a:t> 在相同模块中定义和引用</a:t>
            </a:r>
            <a:endParaRPr lang="en-US" altLang="zh-CN" sz="2000" dirty="0"/>
          </a:p>
          <a:p>
            <a:pPr lvl="1"/>
            <a:r>
              <a:rPr lang="zh-CN" altLang="en-US" sz="2000" dirty="0"/>
              <a:t> 编译器只允许每个模块中每个局部符号有一个定义，否则会编译出错</a:t>
            </a:r>
            <a:endParaRPr lang="en-US" altLang="zh-CN" sz="2000" dirty="0"/>
          </a:p>
          <a:p>
            <a:pPr lvl="1"/>
            <a:r>
              <a:rPr lang="zh-CN" altLang="en-US" sz="2000" dirty="0"/>
              <a:t> 其解析简单明了</a:t>
            </a:r>
            <a:endParaRPr lang="en-US" altLang="zh-CN" sz="2000" dirty="0"/>
          </a:p>
          <a:p>
            <a:pPr lvl="1"/>
            <a:endParaRPr lang="en-US" altLang="zh-CN" sz="2000" dirty="0"/>
          </a:p>
          <a:p>
            <a:r>
              <a:rPr lang="en-US" altLang="zh-CN" sz="2400" dirty="0"/>
              <a:t> </a:t>
            </a:r>
            <a:r>
              <a:rPr lang="zh-CN" altLang="en-US" sz="2400" dirty="0"/>
              <a:t>全局符号</a:t>
            </a:r>
            <a:endParaRPr lang="zh-CN" altLang="en-US" sz="2000" dirty="0"/>
          </a:p>
          <a:p>
            <a:pPr lvl="1"/>
            <a:r>
              <a:rPr lang="zh-CN" altLang="en-US" sz="2000" dirty="0"/>
              <a:t> 符号在当前模块中无定义：</a:t>
            </a:r>
            <a:endParaRPr lang="en-US" altLang="zh-CN" sz="2000" dirty="0"/>
          </a:p>
          <a:p>
            <a:pPr lvl="2">
              <a:spcAft>
                <a:spcPts val="600"/>
              </a:spcAft>
            </a:pPr>
            <a:r>
              <a:rPr lang="zh-CN" altLang="en-US" dirty="0"/>
              <a:t> 编译器会假设该符号是在其他某个模块中定义的，生成一个链接器符号表条目，并把它交给链接器处理</a:t>
            </a:r>
            <a:endParaRPr lang="en-US" altLang="zh-CN" dirty="0"/>
          </a:p>
          <a:p>
            <a:pPr lvl="1"/>
            <a:r>
              <a:rPr lang="en-US" altLang="zh-CN" sz="2000" dirty="0"/>
              <a:t> </a:t>
            </a:r>
            <a:r>
              <a:rPr lang="zh-CN" altLang="en-US" sz="2000" dirty="0"/>
              <a:t>如果链接器在它的任何输入模块中都找不到这个被引用符号的定义：</a:t>
            </a:r>
            <a:endParaRPr lang="en-US" altLang="zh-CN" sz="2000" dirty="0"/>
          </a:p>
          <a:p>
            <a:pPr lvl="2">
              <a:lnSpc>
                <a:spcPct val="100000"/>
              </a:lnSpc>
              <a:spcAft>
                <a:spcPts val="600"/>
              </a:spcAft>
            </a:pPr>
            <a:r>
              <a:rPr lang="zh-CN" altLang="en-US" sz="2000" dirty="0"/>
              <a:t> </a:t>
            </a:r>
            <a:r>
              <a:rPr lang="zh-CN" altLang="en-US" dirty="0"/>
              <a:t>输出一条错误信息并终止</a:t>
            </a:r>
            <a:endParaRPr lang="en-US" altLang="zh-CN" sz="2000" dirty="0"/>
          </a:p>
          <a:p>
            <a:pPr lvl="1"/>
            <a:r>
              <a:rPr lang="zh-CN" altLang="en-US" sz="2000" dirty="0"/>
              <a:t> 还有一种情况：多个目标文件可能会定义相同名字的全局符号</a:t>
            </a:r>
            <a:endParaRPr lang="en-US" altLang="zh-CN" sz="2000" dirty="0"/>
          </a:p>
          <a:p>
            <a:pPr lvl="1"/>
            <a:r>
              <a:rPr lang="zh-CN" altLang="en-US" sz="2000" dirty="0"/>
              <a:t> 其解析很棘手，</a:t>
            </a:r>
            <a:r>
              <a:rPr lang="en-US" altLang="zh-CN" sz="2000" dirty="0"/>
              <a:t>Linux </a:t>
            </a:r>
            <a:r>
              <a:rPr lang="zh-CN" altLang="en-US" sz="2000" dirty="0"/>
              <a:t>系统采用的方法涉及编译器、汇编器和链接器之间的协作</a:t>
            </a:r>
          </a:p>
        </p:txBody>
      </p:sp>
    </p:spTree>
    <p:extLst>
      <p:ext uri="{BB962C8B-B14F-4D97-AF65-F5344CB8AC3E}">
        <p14:creationId xmlns:p14="http://schemas.microsoft.com/office/powerpoint/2010/main" val="3307807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多重定义全局符号的解析</a:t>
            </a:r>
          </a:p>
        </p:txBody>
      </p:sp>
      <p:sp>
        <p:nvSpPr>
          <p:cNvPr id="4" name="Rectangle 2"/>
          <p:cNvSpPr txBox="1">
            <a:spLocks noChangeArrowheads="1"/>
          </p:cNvSpPr>
          <p:nvPr/>
        </p:nvSpPr>
        <p:spPr>
          <a:xfrm>
            <a:off x="415557" y="848113"/>
            <a:ext cx="8307387" cy="1842864"/>
          </a:xfrm>
          <a:prstGeom prst="rect">
            <a:avLst/>
          </a:prstGeom>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400" dirty="0"/>
              <a:t> </a:t>
            </a:r>
            <a:r>
              <a:rPr lang="zh-CN" altLang="en-US" sz="2400" dirty="0"/>
              <a:t>全局符号分为强符号和弱符号</a:t>
            </a:r>
            <a:endParaRPr lang="en-GB" sz="2400" dirty="0"/>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 强符号：</a:t>
            </a:r>
            <a:r>
              <a:rPr lang="zh-CN" altLang="en-US" sz="2000" dirty="0">
                <a:solidFill>
                  <a:srgbClr val="FF0000"/>
                </a:solidFill>
              </a:rPr>
              <a:t>函数</a:t>
            </a:r>
            <a:r>
              <a:rPr lang="zh-CN" altLang="en-US" sz="2000" dirty="0"/>
              <a:t>和</a:t>
            </a:r>
            <a:r>
              <a:rPr lang="zh-CN" altLang="en-US" sz="2000" dirty="0">
                <a:solidFill>
                  <a:srgbClr val="FF0000"/>
                </a:solidFill>
              </a:rPr>
              <a:t>已初始化</a:t>
            </a:r>
            <a:r>
              <a:rPr lang="zh-CN" altLang="en-US" sz="2000" dirty="0"/>
              <a:t>的全局变量</a:t>
            </a:r>
            <a:endParaRPr lang="en-GB" sz="2000" dirty="0"/>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sz="2000" i="1" dirty="0">
                <a:solidFill>
                  <a:srgbClr val="C00000"/>
                </a:solidFill>
              </a:rPr>
              <a:t> </a:t>
            </a:r>
            <a:r>
              <a:rPr lang="zh-CN" altLang="en-US" sz="2000" dirty="0"/>
              <a:t>弱符号：</a:t>
            </a:r>
            <a:r>
              <a:rPr lang="zh-CN" altLang="en-US" sz="2000" dirty="0">
                <a:solidFill>
                  <a:srgbClr val="FF0000"/>
                </a:solidFill>
              </a:rPr>
              <a:t>未初始化</a:t>
            </a:r>
            <a:r>
              <a:rPr lang="zh-CN" altLang="en-US" sz="2000" dirty="0"/>
              <a:t>的全局变量和</a:t>
            </a:r>
            <a:r>
              <a:rPr lang="zh-CN" altLang="en-US" sz="2000" dirty="0">
                <a:solidFill>
                  <a:srgbClr val="FF0000"/>
                </a:solidFill>
              </a:rPr>
              <a:t>外部（</a:t>
            </a:r>
            <a:r>
              <a:rPr lang="en-US" altLang="zh-CN" sz="2000" dirty="0">
                <a:solidFill>
                  <a:srgbClr val="FF0000"/>
                </a:solidFill>
              </a:rPr>
              <a:t>extern</a:t>
            </a:r>
            <a:r>
              <a:rPr lang="zh-CN" altLang="en-US" sz="2000" dirty="0">
                <a:solidFill>
                  <a:srgbClr val="FF0000"/>
                </a:solidFill>
              </a:rPr>
              <a:t>）</a:t>
            </a:r>
            <a:r>
              <a:rPr lang="zh-CN" altLang="en-US" sz="2000" dirty="0"/>
              <a:t>符号</a:t>
            </a:r>
            <a:endParaRPr lang="en-GB" sz="2000" dirty="0"/>
          </a:p>
        </p:txBody>
      </p:sp>
      <p:sp>
        <p:nvSpPr>
          <p:cNvPr id="5" name="Rectangle 3"/>
          <p:cNvSpPr>
            <a:spLocks noChangeArrowheads="1"/>
          </p:cNvSpPr>
          <p:nvPr/>
        </p:nvSpPr>
        <p:spPr bwMode="auto">
          <a:xfrm>
            <a:off x="3708931" y="3366839"/>
            <a:ext cx="1720641" cy="1625702"/>
          </a:xfrm>
          <a:prstGeom prst="rect">
            <a:avLst/>
          </a:prstGeom>
          <a:solidFill>
            <a:srgbClr val="F6F5BD"/>
          </a:solidFill>
          <a:ln w="3240">
            <a:solidFill>
              <a:schemeClr val="tx1"/>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int</a:t>
            </a:r>
            <a:r>
              <a:rPr lang="en-GB" sz="2000" b="1" dirty="0">
                <a:latin typeface="Courier New" pitchFamily="49" charset="0"/>
                <a:ea typeface="msgothic" charset="0"/>
                <a:cs typeface="msgothic" charset="0"/>
              </a:rPr>
              <a:t> foo=5;</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b="1" dirty="0">
              <a:latin typeface="Courier New" pitchFamily="49" charset="0"/>
              <a:ea typeface="msgothic" charset="0"/>
              <a:cs typeface="msgothic" charset="0"/>
            </a:endParaRP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p1() {</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a:t>
            </a:r>
          </a:p>
        </p:txBody>
      </p:sp>
      <p:sp>
        <p:nvSpPr>
          <p:cNvPr id="6" name="Rectangle 4"/>
          <p:cNvSpPr>
            <a:spLocks noChangeArrowheads="1"/>
          </p:cNvSpPr>
          <p:nvPr/>
        </p:nvSpPr>
        <p:spPr bwMode="auto">
          <a:xfrm>
            <a:off x="6220356" y="3366839"/>
            <a:ext cx="1412864" cy="1625702"/>
          </a:xfrm>
          <a:prstGeom prst="rect">
            <a:avLst/>
          </a:prstGeom>
          <a:solidFill>
            <a:srgbClr val="F6F5BD"/>
          </a:solidFill>
          <a:ln w="3240">
            <a:solidFill>
              <a:schemeClr val="tx1"/>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int</a:t>
            </a:r>
            <a:r>
              <a:rPr lang="en-GB" sz="2000" b="1" dirty="0">
                <a:latin typeface="Courier New" pitchFamily="49" charset="0"/>
                <a:ea typeface="msgothic" charset="0"/>
                <a:cs typeface="msgothic" charset="0"/>
              </a:rPr>
              <a:t> foo;</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000" b="1" dirty="0">
              <a:latin typeface="Courier New" pitchFamily="49" charset="0"/>
              <a:ea typeface="msgothic" charset="0"/>
              <a:cs typeface="msgothic" charset="0"/>
            </a:endParaRP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p2() {</a:t>
            </a:r>
          </a:p>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ourier New" pitchFamily="49" charset="0"/>
                <a:ea typeface="msgothic" charset="0"/>
                <a:cs typeface="msgothic" charset="0"/>
              </a:rPr>
              <a:t>}</a:t>
            </a:r>
          </a:p>
        </p:txBody>
      </p:sp>
      <p:sp>
        <p:nvSpPr>
          <p:cNvPr id="7" name="Rectangle 5"/>
          <p:cNvSpPr>
            <a:spLocks noChangeArrowheads="1"/>
          </p:cNvSpPr>
          <p:nvPr/>
        </p:nvSpPr>
        <p:spPr bwMode="auto">
          <a:xfrm>
            <a:off x="3700994" y="2996952"/>
            <a:ext cx="797311" cy="388441"/>
          </a:xfrm>
          <a:prstGeom prst="rect">
            <a:avLst/>
          </a:prstGeom>
          <a:noFill/>
          <a:ln w="3240">
            <a:solidFill>
              <a:srgbClr val="FFFFFF"/>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a:solidFill>
                  <a:srgbClr val="000000"/>
                </a:solidFill>
                <a:latin typeface="Courier New" pitchFamily="49" charset="0"/>
                <a:ea typeface="msgothic" charset="0"/>
                <a:cs typeface="msgothic" charset="0"/>
              </a:rPr>
              <a:t>p1.c</a:t>
            </a:r>
          </a:p>
        </p:txBody>
      </p:sp>
      <p:sp>
        <p:nvSpPr>
          <p:cNvPr id="8" name="Rectangle 6"/>
          <p:cNvSpPr>
            <a:spLocks noChangeArrowheads="1"/>
          </p:cNvSpPr>
          <p:nvPr/>
        </p:nvSpPr>
        <p:spPr bwMode="auto">
          <a:xfrm>
            <a:off x="6215594" y="2996952"/>
            <a:ext cx="797311" cy="383824"/>
          </a:xfrm>
          <a:prstGeom prst="rect">
            <a:avLst/>
          </a:prstGeom>
          <a:noFill/>
          <a:ln w="3240">
            <a:solidFill>
              <a:srgbClr val="FFFFFF"/>
            </a:solidFill>
            <a:miter lim="800000"/>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a:solidFill>
                  <a:srgbClr val="000000"/>
                </a:solidFill>
                <a:latin typeface="Courier New" pitchFamily="49" charset="0"/>
                <a:ea typeface="msgothic" charset="0"/>
                <a:cs typeface="msgothic" charset="0"/>
              </a:rPr>
              <a:t>p2.c</a:t>
            </a:r>
          </a:p>
        </p:txBody>
      </p:sp>
      <p:sp>
        <p:nvSpPr>
          <p:cNvPr id="9" name="Text Box 7"/>
          <p:cNvSpPr txBox="1">
            <a:spLocks noChangeArrowheads="1"/>
          </p:cNvSpPr>
          <p:nvPr/>
        </p:nvSpPr>
        <p:spPr bwMode="auto">
          <a:xfrm>
            <a:off x="8624972" y="4184993"/>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0" name="Line 8"/>
          <p:cNvSpPr>
            <a:spLocks noChangeShapeType="1"/>
          </p:cNvSpPr>
          <p:nvPr/>
        </p:nvSpPr>
        <p:spPr bwMode="auto">
          <a:xfrm flipH="1">
            <a:off x="7710572" y="4365400"/>
            <a:ext cx="917575" cy="1588"/>
          </a:xfrm>
          <a:prstGeom prst="line">
            <a:avLst/>
          </a:prstGeom>
          <a:noFill/>
          <a:ln w="25560">
            <a:solidFill>
              <a:srgbClr val="990000"/>
            </a:solidFill>
            <a:miter lim="800000"/>
            <a:headEnd/>
            <a:tailEnd type="triangle" w="med" len="med"/>
          </a:ln>
          <a:effectLst/>
        </p:spPr>
        <p:txBody>
          <a:bodyPr/>
          <a:lstStyle/>
          <a:p>
            <a:pPr>
              <a:buNone/>
            </a:pPr>
            <a:endParaRPr lang="en-US" sz="2000">
              <a:solidFill>
                <a:srgbClr val="990000"/>
              </a:solidFill>
            </a:endParaRPr>
          </a:p>
        </p:txBody>
      </p:sp>
      <p:sp>
        <p:nvSpPr>
          <p:cNvPr id="11" name="Text Box 9"/>
          <p:cNvSpPr txBox="1">
            <a:spLocks noChangeArrowheads="1"/>
          </p:cNvSpPr>
          <p:nvPr/>
        </p:nvSpPr>
        <p:spPr bwMode="auto">
          <a:xfrm>
            <a:off x="8624972" y="3357314"/>
            <a:ext cx="750440"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weak</a:t>
            </a:r>
          </a:p>
        </p:txBody>
      </p:sp>
      <p:sp>
        <p:nvSpPr>
          <p:cNvPr id="12" name="Line 10"/>
          <p:cNvSpPr>
            <a:spLocks noChangeShapeType="1"/>
          </p:cNvSpPr>
          <p:nvPr/>
        </p:nvSpPr>
        <p:spPr bwMode="auto">
          <a:xfrm flipH="1">
            <a:off x="7707397" y="3544597"/>
            <a:ext cx="917575" cy="1588"/>
          </a:xfrm>
          <a:prstGeom prst="line">
            <a:avLst/>
          </a:prstGeom>
          <a:noFill/>
          <a:ln w="25560">
            <a:solidFill>
              <a:srgbClr val="990000"/>
            </a:solidFill>
            <a:miter lim="800000"/>
            <a:headEnd/>
            <a:tailEnd type="triangle" w="med" len="med"/>
          </a:ln>
          <a:effectLst/>
        </p:spPr>
        <p:txBody>
          <a:bodyPr/>
          <a:lstStyle/>
          <a:p>
            <a:pPr>
              <a:buNone/>
            </a:pPr>
            <a:endParaRPr lang="en-US" sz="2000">
              <a:solidFill>
                <a:srgbClr val="990000"/>
              </a:solidFill>
            </a:endParaRPr>
          </a:p>
        </p:txBody>
      </p:sp>
      <p:sp>
        <p:nvSpPr>
          <p:cNvPr id="13" name="Text Box 11"/>
          <p:cNvSpPr txBox="1">
            <a:spLocks noChangeArrowheads="1"/>
          </p:cNvSpPr>
          <p:nvPr/>
        </p:nvSpPr>
        <p:spPr bwMode="auto">
          <a:xfrm>
            <a:off x="1943631" y="4184993"/>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4" name="Line 12"/>
          <p:cNvSpPr>
            <a:spLocks noChangeShapeType="1"/>
          </p:cNvSpPr>
          <p:nvPr/>
        </p:nvSpPr>
        <p:spPr bwMode="auto">
          <a:xfrm flipH="1">
            <a:off x="2759606" y="4399305"/>
            <a:ext cx="917575" cy="1588"/>
          </a:xfrm>
          <a:prstGeom prst="line">
            <a:avLst/>
          </a:prstGeom>
          <a:noFill/>
          <a:ln w="25560">
            <a:solidFill>
              <a:srgbClr val="990000"/>
            </a:solidFill>
            <a:miter lim="800000"/>
            <a:headEnd type="triangle" w="med" len="med"/>
            <a:tailEnd/>
          </a:ln>
          <a:effectLst/>
        </p:spPr>
        <p:txBody>
          <a:bodyPr/>
          <a:lstStyle/>
          <a:p>
            <a:pPr>
              <a:buNone/>
            </a:pPr>
            <a:endParaRPr lang="en-US" sz="2000"/>
          </a:p>
        </p:txBody>
      </p:sp>
      <p:sp>
        <p:nvSpPr>
          <p:cNvPr id="15" name="Text Box 13"/>
          <p:cNvSpPr txBox="1">
            <a:spLocks noChangeArrowheads="1"/>
          </p:cNvSpPr>
          <p:nvPr/>
        </p:nvSpPr>
        <p:spPr bwMode="auto">
          <a:xfrm>
            <a:off x="1943631" y="3363135"/>
            <a:ext cx="855404"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solidFill>
                  <a:srgbClr val="990000"/>
                </a:solidFill>
                <a:latin typeface="Calibri" pitchFamily="34" charset="0"/>
                <a:ea typeface="msgothic" charset="0"/>
                <a:cs typeface="msgothic" charset="0"/>
              </a:rPr>
              <a:t>strong</a:t>
            </a:r>
          </a:p>
        </p:txBody>
      </p:sp>
      <p:sp>
        <p:nvSpPr>
          <p:cNvPr id="16" name="Line 14"/>
          <p:cNvSpPr>
            <a:spLocks noChangeShapeType="1"/>
          </p:cNvSpPr>
          <p:nvPr/>
        </p:nvSpPr>
        <p:spPr bwMode="auto">
          <a:xfrm flipH="1">
            <a:off x="2759606" y="3546188"/>
            <a:ext cx="917575" cy="1588"/>
          </a:xfrm>
          <a:prstGeom prst="line">
            <a:avLst/>
          </a:prstGeom>
          <a:noFill/>
          <a:ln w="25560">
            <a:solidFill>
              <a:srgbClr val="990000"/>
            </a:solidFill>
            <a:miter lim="800000"/>
            <a:headEnd type="triangle" w="med" len="med"/>
            <a:tailEnd/>
          </a:ln>
          <a:effectLst/>
        </p:spPr>
        <p:txBody>
          <a:bodyPr/>
          <a:lstStyle/>
          <a:p>
            <a:pPr>
              <a:buNone/>
            </a:pPr>
            <a:endParaRPr lang="en-US" sz="2000"/>
          </a:p>
        </p:txBody>
      </p:sp>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4" grpId="0" animBg="1"/>
      <p:bldP spid="1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什么是链接？</a:t>
            </a:r>
          </a:p>
        </p:txBody>
      </p:sp>
      <p:sp>
        <p:nvSpPr>
          <p:cNvPr id="4" name="Rectangle 3"/>
          <p:cNvSpPr txBox="1">
            <a:spLocks noChangeArrowheads="1"/>
          </p:cNvSpPr>
          <p:nvPr/>
        </p:nvSpPr>
        <p:spPr bwMode="auto">
          <a:xfrm>
            <a:off x="360040" y="908720"/>
            <a:ext cx="11496600" cy="544534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sz="2400" kern="0" dirty="0"/>
              <a:t> 链接</a:t>
            </a:r>
            <a:endParaRPr lang="zh-CN" altLang="en-US" sz="2000" kern="0" dirty="0"/>
          </a:p>
          <a:p>
            <a:pPr lvl="1"/>
            <a:r>
              <a:rPr lang="zh-CN" altLang="en-US" sz="2000" kern="0" dirty="0"/>
              <a:t>  是将各种代码和数据片段收集并组合成为一个单一文件的过程，这个文件可被加载（复制）到内存并执行。 </a:t>
            </a:r>
            <a:endParaRPr lang="en-US" altLang="zh-CN" sz="2000" kern="0" dirty="0"/>
          </a:p>
          <a:p>
            <a:pPr marL="644128" lvl="2" indent="0">
              <a:buFont typeface="Wingdings" pitchFamily="2" charset="2"/>
              <a:buNone/>
            </a:pPr>
            <a:endParaRPr lang="en-US" altLang="zh-CN" sz="2000" kern="0" dirty="0"/>
          </a:p>
          <a:p>
            <a:r>
              <a:rPr lang="zh-CN" altLang="en-US" sz="2400" kern="0" dirty="0"/>
              <a:t> 链接可在不同阶段进行</a:t>
            </a:r>
          </a:p>
          <a:p>
            <a:pPr lvl="1"/>
            <a:r>
              <a:rPr lang="zh-CN" altLang="en-US" sz="2000" kern="0" dirty="0"/>
              <a:t>  静态链接：编译时</a:t>
            </a:r>
            <a:endParaRPr lang="en-US" altLang="zh-CN" sz="2000" kern="0" dirty="0"/>
          </a:p>
          <a:p>
            <a:pPr lvl="1"/>
            <a:r>
              <a:rPr lang="zh-CN" altLang="en-US" sz="2000" kern="0" dirty="0"/>
              <a:t>  动态链接：加载时、运行时</a:t>
            </a:r>
            <a:endParaRPr lang="en-US" altLang="zh-CN" sz="2000" kern="0" dirty="0"/>
          </a:p>
          <a:p>
            <a:pPr lvl="1"/>
            <a:endParaRPr lang="en-US" altLang="zh-CN" sz="2000" kern="0" dirty="0"/>
          </a:p>
          <a:p>
            <a:r>
              <a:rPr lang="zh-CN" altLang="en-US" sz="2400" kern="0" dirty="0"/>
              <a:t> 链接的作用</a:t>
            </a:r>
          </a:p>
          <a:p>
            <a:pPr lvl="1"/>
            <a:r>
              <a:rPr lang="zh-CN" altLang="en-US" sz="2000" kern="0" dirty="0"/>
              <a:t>  使得分离编译 </a:t>
            </a:r>
            <a:r>
              <a:rPr lang="en-US" altLang="zh-CN" sz="2000" kern="0" dirty="0"/>
              <a:t>(separate compilation) </a:t>
            </a:r>
            <a:r>
              <a:rPr lang="zh-CN" altLang="en-US" sz="2000" kern="0" dirty="0"/>
              <a:t>成为可能。可以把一个大型的应用程序分解为更小、更好管理的模块，可以独立地修改和编译这些模块。</a:t>
            </a:r>
            <a:endParaRPr lang="en-US" altLang="zh-CN" sz="2000" kern="0" dirty="0"/>
          </a:p>
          <a:p>
            <a:pPr lvl="1"/>
            <a:r>
              <a:rPr lang="zh-CN" altLang="en-US" sz="2000" kern="0" dirty="0"/>
              <a:t>可以使用第三方提供的函数（</a:t>
            </a:r>
            <a:r>
              <a:rPr lang="en-US" altLang="zh-CN" sz="2000" kern="0" dirty="0"/>
              <a:t>API</a:t>
            </a:r>
            <a:r>
              <a:rPr lang="zh-CN" altLang="en-US" sz="2000" kern="0" dirty="0"/>
              <a:t>）。</a:t>
            </a:r>
          </a:p>
        </p:txBody>
      </p:sp>
    </p:spTree>
    <p:extLst>
      <p:ext uri="{BB962C8B-B14F-4D97-AF65-F5344CB8AC3E}">
        <p14:creationId xmlns:p14="http://schemas.microsoft.com/office/powerpoint/2010/main" val="2170932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链接器符号规则</a:t>
            </a: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r>
              <a:rPr lang="en-US" altLang="zh-CN" sz="2400" dirty="0"/>
              <a:t> </a:t>
            </a:r>
            <a:r>
              <a:rPr lang="zh-CN" altLang="en-US" sz="2400" dirty="0"/>
              <a:t>不允许有多个同名的强符号</a:t>
            </a:r>
            <a:endParaRPr lang="zh-CN" altLang="en-US" sz="2000" dirty="0"/>
          </a:p>
          <a:p>
            <a:pPr lvl="1"/>
            <a:r>
              <a:rPr lang="zh-CN" altLang="en-US" sz="2000" dirty="0"/>
              <a:t> 每个符号只能定义一次</a:t>
            </a:r>
            <a:endParaRPr lang="en-US" altLang="zh-CN" sz="2000" dirty="0"/>
          </a:p>
          <a:p>
            <a:pPr lvl="1"/>
            <a:r>
              <a:rPr lang="en-US" altLang="zh-CN" sz="2000" dirty="0"/>
              <a:t> </a:t>
            </a:r>
            <a:r>
              <a:rPr lang="zh-CN" altLang="en-US" sz="2000" dirty="0"/>
              <a:t>否则：链接错误</a:t>
            </a:r>
            <a:endParaRPr lang="en-US" altLang="zh-CN" sz="2000" dirty="0"/>
          </a:p>
          <a:p>
            <a:pPr marL="644128" lvl="2" indent="0">
              <a:buNone/>
            </a:pPr>
            <a:endParaRPr lang="en-US" altLang="zh-CN" sz="2000" dirty="0"/>
          </a:p>
          <a:p>
            <a:pPr lvl="0"/>
            <a:r>
              <a:rPr lang="en-US" altLang="zh-CN" sz="2400" dirty="0">
                <a:solidFill>
                  <a:srgbClr val="000000"/>
                </a:solidFill>
              </a:rPr>
              <a:t> </a:t>
            </a:r>
            <a:r>
              <a:rPr lang="zh-CN" altLang="en-US" sz="2400" dirty="0">
                <a:solidFill>
                  <a:srgbClr val="000000"/>
                </a:solidFill>
              </a:rPr>
              <a:t>如果有一个强符号和多个弱符号同名，那么选择强符号</a:t>
            </a:r>
            <a:endParaRPr lang="zh-CN" altLang="en-US" sz="2000" dirty="0">
              <a:solidFill>
                <a:srgbClr val="000000"/>
              </a:solidFill>
            </a:endParaRPr>
          </a:p>
          <a:p>
            <a:pPr lvl="1"/>
            <a:r>
              <a:rPr lang="zh-CN" altLang="en-US" sz="2000" dirty="0"/>
              <a:t> 对弱符号的引用会被解析到强符号</a:t>
            </a:r>
            <a:endParaRPr lang="en-US" altLang="zh-CN" sz="2000" dirty="0"/>
          </a:p>
          <a:p>
            <a:pPr lvl="1"/>
            <a:endParaRPr lang="en-US" altLang="zh-CN" sz="2000" dirty="0"/>
          </a:p>
          <a:p>
            <a:r>
              <a:rPr lang="zh-CN" altLang="en-US" sz="2400" dirty="0"/>
              <a:t> 如果有多个弱符号同名，那么从这些弱符号中任意选择一个</a:t>
            </a:r>
            <a:endParaRPr lang="en-US" altLang="zh-CN" sz="2400" dirty="0"/>
          </a:p>
          <a:p>
            <a:pPr lvl="1"/>
            <a:r>
              <a:rPr lang="en-GB" altLang="zh-CN" sz="2400" dirty="0">
                <a:solidFill>
                  <a:srgbClr val="000000"/>
                </a:solidFill>
                <a:latin typeface="Courier New" pitchFamily="49" charset="0"/>
              </a:rPr>
              <a:t> </a:t>
            </a:r>
            <a:r>
              <a:rPr lang="zh-CN" altLang="en-US" sz="2000" dirty="0">
                <a:solidFill>
                  <a:srgbClr val="000000"/>
                </a:solidFill>
                <a:latin typeface="Courier New" pitchFamily="49" charset="0"/>
              </a:rPr>
              <a:t>用 </a:t>
            </a:r>
            <a:r>
              <a:rPr lang="en-GB" altLang="zh-CN" sz="2000" dirty="0" err="1">
                <a:solidFill>
                  <a:srgbClr val="000000"/>
                </a:solidFill>
                <a:latin typeface="Courier New" pitchFamily="49" charset="0"/>
              </a:rPr>
              <a:t>gcc</a:t>
            </a:r>
            <a:r>
              <a:rPr lang="en-GB" altLang="zh-CN" sz="2000" dirty="0">
                <a:solidFill>
                  <a:srgbClr val="000000"/>
                </a:solidFill>
                <a:latin typeface="Courier New" pitchFamily="49" charset="0"/>
              </a:rPr>
              <a:t> –</a:t>
            </a:r>
            <a:r>
              <a:rPr lang="en-GB" altLang="zh-CN" sz="2000" dirty="0" err="1">
                <a:solidFill>
                  <a:srgbClr val="000000"/>
                </a:solidFill>
                <a:latin typeface="Courier New" pitchFamily="49" charset="0"/>
              </a:rPr>
              <a:t>fno</a:t>
            </a:r>
            <a:r>
              <a:rPr lang="en-GB" altLang="zh-CN" sz="2000" dirty="0">
                <a:solidFill>
                  <a:srgbClr val="000000"/>
                </a:solidFill>
                <a:latin typeface="Courier New" pitchFamily="49" charset="0"/>
              </a:rPr>
              <a:t>-common </a:t>
            </a:r>
            <a:r>
              <a:rPr lang="zh-CN" altLang="en-US" sz="2000" dirty="0">
                <a:solidFill>
                  <a:srgbClr val="000000"/>
                </a:solidFill>
                <a:latin typeface="Courier New" pitchFamily="49" charset="0"/>
              </a:rPr>
              <a:t>命令可以在遇到多重定义的全局符号时引发错误提示</a:t>
            </a:r>
            <a:endParaRPr lang="zh-CN" altLang="en-US" sz="2000" dirty="0"/>
          </a:p>
        </p:txBody>
      </p:sp>
    </p:spTree>
    <p:extLst>
      <p:ext uri="{BB962C8B-B14F-4D97-AF65-F5344CB8AC3E}">
        <p14:creationId xmlns:p14="http://schemas.microsoft.com/office/powerpoint/2010/main" val="330780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多重定义示例</a:t>
            </a: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3" y="764704"/>
            <a:ext cx="3177805"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623393" y="1700808"/>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9" name="直接连接符 8"/>
          <p:cNvCxnSpPr/>
          <p:nvPr/>
        </p:nvCxnSpPr>
        <p:spPr bwMode="auto">
          <a:xfrm>
            <a:off x="623392" y="2780928"/>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623392" y="3933056"/>
            <a:ext cx="11017223" cy="0"/>
          </a:xfrm>
          <a:prstGeom prst="line">
            <a:avLst/>
          </a:prstGeom>
          <a:noFill/>
          <a:ln w="12700"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623392" y="5157192"/>
            <a:ext cx="11017223" cy="0"/>
          </a:xfrm>
          <a:prstGeom prst="line">
            <a:avLst/>
          </a:prstGeom>
          <a:noFill/>
          <a:ln w="12700" cap="flat" cmpd="sng" algn="ctr">
            <a:solidFill>
              <a:schemeClr val="tx1"/>
            </a:solidFill>
            <a:prstDash val="solid"/>
            <a:round/>
            <a:headEnd type="none" w="med" len="med"/>
            <a:tailEnd type="none" w="med" len="med"/>
          </a:ln>
          <a:effectLst/>
        </p:spPr>
      </p:cxnSp>
      <p:sp>
        <p:nvSpPr>
          <p:cNvPr id="12" name="矩形 11"/>
          <p:cNvSpPr/>
          <p:nvPr/>
        </p:nvSpPr>
        <p:spPr>
          <a:xfrm>
            <a:off x="623393" y="6156989"/>
            <a:ext cx="3775393" cy="353943"/>
          </a:xfrm>
          <a:prstGeom prst="rect">
            <a:avLst/>
          </a:prstGeom>
        </p:spPr>
        <p:txBody>
          <a:bodyPr wrap="none">
            <a:spAutoFit/>
          </a:bodyPr>
          <a:lstStyle/>
          <a:p>
            <a:pPr>
              <a:buNone/>
            </a:pPr>
            <a:r>
              <a:rPr lang="zh-CN" altLang="en-US" sz="2000" dirty="0">
                <a:solidFill>
                  <a:srgbClr val="FF0000"/>
                </a:solidFill>
                <a:cs typeface="Arial" panose="020B0604020202020204" pitchFamily="34" charset="0"/>
              </a:rPr>
              <a:t>注意：链接器不进行类型检测！</a:t>
            </a:r>
          </a:p>
        </p:txBody>
      </p:sp>
      <p:sp>
        <p:nvSpPr>
          <p:cNvPr id="13" name="TextBox 12"/>
          <p:cNvSpPr txBox="1"/>
          <p:nvPr/>
        </p:nvSpPr>
        <p:spPr>
          <a:xfrm>
            <a:off x="4406615" y="1058833"/>
            <a:ext cx="7089985" cy="353943"/>
          </a:xfrm>
          <a:prstGeom prst="rect">
            <a:avLst/>
          </a:prstGeom>
          <a:noFill/>
        </p:spPr>
        <p:txBody>
          <a:bodyPr wrap="square" rtlCol="0">
            <a:spAutoFit/>
          </a:bodyPr>
          <a:lstStyle/>
          <a:p>
            <a:pPr>
              <a:buNone/>
            </a:pPr>
            <a:r>
              <a:rPr lang="zh-CN" altLang="en-US" sz="2000" dirty="0"/>
              <a:t>链接错误：两个强符号 </a:t>
            </a:r>
            <a:r>
              <a:rPr lang="en-US" altLang="zh-CN" sz="2000" dirty="0"/>
              <a:t>p1</a:t>
            </a:r>
            <a:endParaRPr lang="zh-CN" altLang="en-US" sz="2000" dirty="0"/>
          </a:p>
        </p:txBody>
      </p:sp>
      <p:sp>
        <p:nvSpPr>
          <p:cNvPr id="14" name="TextBox 13"/>
          <p:cNvSpPr txBox="1"/>
          <p:nvPr/>
        </p:nvSpPr>
        <p:spPr>
          <a:xfrm>
            <a:off x="4406615" y="2060848"/>
            <a:ext cx="7234001" cy="615553"/>
          </a:xfrm>
          <a:prstGeom prst="rect">
            <a:avLst/>
          </a:prstGeom>
          <a:noFill/>
        </p:spPr>
        <p:txBody>
          <a:bodyPr wrap="square" rtlCol="0">
            <a:spAutoFit/>
          </a:bodyPr>
          <a:lstStyle/>
          <a:p>
            <a:pPr>
              <a:buNone/>
            </a:pPr>
            <a:r>
              <a:rPr lang="zh-CN" altLang="en-US" sz="2000" dirty="0"/>
              <a:t>对弱符号</a:t>
            </a:r>
            <a:r>
              <a:rPr lang="en-US" altLang="zh-CN" sz="2000" dirty="0"/>
              <a:t>x</a:t>
            </a:r>
            <a:r>
              <a:rPr lang="zh-CN" altLang="en-US" sz="2000" dirty="0"/>
              <a:t>的引用被解析到同一个未初始化的整数。是不是符合期望？</a:t>
            </a:r>
          </a:p>
        </p:txBody>
      </p:sp>
      <p:sp>
        <p:nvSpPr>
          <p:cNvPr id="15" name="TextBox 14"/>
          <p:cNvSpPr txBox="1"/>
          <p:nvPr/>
        </p:nvSpPr>
        <p:spPr>
          <a:xfrm>
            <a:off x="4406615" y="3219073"/>
            <a:ext cx="7089985" cy="353943"/>
          </a:xfrm>
          <a:prstGeom prst="rect">
            <a:avLst/>
          </a:prstGeom>
          <a:noFill/>
        </p:spPr>
        <p:txBody>
          <a:bodyPr wrap="square" rtlCol="0">
            <a:spAutoFit/>
          </a:bodyPr>
          <a:lstStyle/>
          <a:p>
            <a:pPr>
              <a:buNone/>
            </a:pPr>
            <a:r>
              <a:rPr lang="en-US" altLang="zh-CN" sz="2000" dirty="0"/>
              <a:t>p2</a:t>
            </a:r>
            <a:r>
              <a:rPr lang="zh-CN" altLang="en-US" sz="2000" dirty="0"/>
              <a:t>中对弱符号</a:t>
            </a:r>
            <a:r>
              <a:rPr lang="en-US" altLang="zh-CN" sz="2000" dirty="0"/>
              <a:t>x</a:t>
            </a:r>
            <a:r>
              <a:rPr lang="zh-CN" altLang="en-US" sz="2000" dirty="0"/>
              <a:t>的写可能会覆盖</a:t>
            </a:r>
            <a:r>
              <a:rPr lang="en-US" altLang="zh-CN" sz="2000" dirty="0"/>
              <a:t>y !!!</a:t>
            </a:r>
            <a:endParaRPr lang="zh-CN" altLang="en-US" sz="2000" dirty="0"/>
          </a:p>
        </p:txBody>
      </p:sp>
      <p:sp>
        <p:nvSpPr>
          <p:cNvPr id="17" name="TextBox 16"/>
          <p:cNvSpPr txBox="1"/>
          <p:nvPr/>
        </p:nvSpPr>
        <p:spPr>
          <a:xfrm>
            <a:off x="4406615" y="5445224"/>
            <a:ext cx="7089985" cy="353943"/>
          </a:xfrm>
          <a:prstGeom prst="rect">
            <a:avLst/>
          </a:prstGeom>
          <a:noFill/>
        </p:spPr>
        <p:txBody>
          <a:bodyPr wrap="square" rtlCol="0">
            <a:spAutoFit/>
          </a:bodyPr>
          <a:lstStyle/>
          <a:p>
            <a:pPr>
              <a:buNone/>
            </a:pPr>
            <a:r>
              <a:rPr lang="zh-CN" altLang="en-US" sz="2000" dirty="0"/>
              <a:t>对</a:t>
            </a:r>
            <a:r>
              <a:rPr lang="en-US" altLang="zh-CN" sz="2000" dirty="0"/>
              <a:t>x</a:t>
            </a:r>
            <a:r>
              <a:rPr lang="zh-CN" altLang="en-US" sz="2000" dirty="0"/>
              <a:t>的引用被解析到同一个初始化的整数</a:t>
            </a:r>
          </a:p>
        </p:txBody>
      </p:sp>
      <p:sp>
        <p:nvSpPr>
          <p:cNvPr id="18" name="TextBox 17"/>
          <p:cNvSpPr txBox="1"/>
          <p:nvPr/>
        </p:nvSpPr>
        <p:spPr>
          <a:xfrm>
            <a:off x="4406615" y="4365104"/>
            <a:ext cx="7089985" cy="353943"/>
          </a:xfrm>
          <a:prstGeom prst="rect">
            <a:avLst/>
          </a:prstGeom>
          <a:noFill/>
        </p:spPr>
        <p:txBody>
          <a:bodyPr wrap="square" rtlCol="0">
            <a:spAutoFit/>
          </a:bodyPr>
          <a:lstStyle/>
          <a:p>
            <a:pPr>
              <a:buNone/>
            </a:pPr>
            <a:r>
              <a:rPr lang="en-US" altLang="zh-CN" sz="2000" dirty="0"/>
              <a:t>p2</a:t>
            </a:r>
            <a:r>
              <a:rPr lang="zh-CN" altLang="en-US" sz="2000" dirty="0"/>
              <a:t>中对</a:t>
            </a:r>
            <a:r>
              <a:rPr lang="en-US" altLang="zh-CN" sz="2000" dirty="0"/>
              <a:t>x</a:t>
            </a:r>
            <a:r>
              <a:rPr lang="zh-CN" altLang="en-US" sz="2000" dirty="0"/>
              <a:t>的写可能会覆盖</a:t>
            </a:r>
            <a:r>
              <a:rPr lang="en-US" altLang="zh-CN" sz="2000" dirty="0"/>
              <a:t>y !!!</a:t>
            </a:r>
            <a:endParaRPr lang="zh-CN" altLang="en-US" sz="2000" dirty="0"/>
          </a:p>
        </p:txBody>
      </p:sp>
    </p:spTree>
    <p:extLst>
      <p:ext uri="{BB962C8B-B14F-4D97-AF65-F5344CB8AC3E}">
        <p14:creationId xmlns:p14="http://schemas.microsoft.com/office/powerpoint/2010/main" val="3307807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类型不符示例</a:t>
            </a:r>
          </a:p>
        </p:txBody>
      </p:sp>
      <p:sp>
        <p:nvSpPr>
          <p:cNvPr id="126979" name="Rectangle 3"/>
          <p:cNvSpPr>
            <a:spLocks noGrp="1" noChangeArrowheads="1"/>
          </p:cNvSpPr>
          <p:nvPr>
            <p:ph type="body" sz="half" idx="4294967295"/>
          </p:nvPr>
        </p:nvSpPr>
        <p:spPr>
          <a:xfrm>
            <a:off x="1199456" y="4725144"/>
            <a:ext cx="10657184" cy="1800200"/>
          </a:xfrm>
        </p:spPr>
        <p:txBody>
          <a:bodyPr>
            <a:normAutofit/>
          </a:bodyPr>
          <a:lstStyle/>
          <a:p>
            <a:r>
              <a:rPr lang="en-US" altLang="zh-CN" sz="2400" dirty="0"/>
              <a:t> </a:t>
            </a:r>
            <a:r>
              <a:rPr lang="zh-CN" altLang="en-US" sz="2000" dirty="0"/>
              <a:t>编译时没有错误或警告</a:t>
            </a:r>
            <a:endParaRPr lang="en-US" altLang="zh-CN" sz="2000" dirty="0"/>
          </a:p>
          <a:p>
            <a:r>
              <a:rPr lang="zh-CN" altLang="en-US" sz="2000" dirty="0"/>
              <a:t> 通常在程序执行很久之后才表现出</a:t>
            </a:r>
            <a:r>
              <a:rPr lang="en-US" altLang="zh-CN" sz="2000" dirty="0"/>
              <a:t>bug</a:t>
            </a:r>
            <a:r>
              <a:rPr lang="zh-CN" altLang="en-US" sz="2000" dirty="0"/>
              <a:t>，且远离错误发生的地方，难以修正</a:t>
            </a:r>
            <a:endParaRPr lang="en-US" altLang="zh-CN" sz="2000" dirty="0"/>
          </a:p>
          <a:p>
            <a:r>
              <a:rPr lang="en-US" altLang="zh-CN" sz="2000" dirty="0"/>
              <a:t> </a:t>
            </a:r>
            <a:r>
              <a:rPr lang="zh-CN" altLang="en-US" sz="2000" dirty="0"/>
              <a:t>知道链接器如何工作有助于避免此类错误</a:t>
            </a:r>
            <a:endParaRPr lang="en-US" altLang="zh-CN" sz="2000" dirty="0"/>
          </a:p>
          <a:p>
            <a:pPr lvl="1"/>
            <a:r>
              <a:rPr lang="zh-CN" altLang="en-US" sz="2000" dirty="0">
                <a:solidFill>
                  <a:srgbClr val="000000"/>
                </a:solidFill>
                <a:latin typeface="Courier New" pitchFamily="49" charset="0"/>
              </a:rPr>
              <a:t> </a:t>
            </a:r>
            <a:r>
              <a:rPr lang="zh-CN" altLang="en-US" dirty="0">
                <a:solidFill>
                  <a:srgbClr val="000000"/>
                </a:solidFill>
                <a:latin typeface="Courier New" pitchFamily="49" charset="0"/>
              </a:rPr>
              <a:t>用 </a:t>
            </a:r>
            <a:r>
              <a:rPr lang="en-GB" altLang="zh-CN" dirty="0" err="1">
                <a:solidFill>
                  <a:srgbClr val="000000"/>
                </a:solidFill>
                <a:latin typeface="Courier New" pitchFamily="49" charset="0"/>
              </a:rPr>
              <a:t>gcc</a:t>
            </a:r>
            <a:r>
              <a:rPr lang="en-GB" altLang="zh-CN" dirty="0">
                <a:solidFill>
                  <a:srgbClr val="000000"/>
                </a:solidFill>
                <a:latin typeface="Courier New" pitchFamily="49" charset="0"/>
              </a:rPr>
              <a:t> –</a:t>
            </a:r>
            <a:r>
              <a:rPr lang="en-GB" altLang="zh-CN" dirty="0" err="1">
                <a:solidFill>
                  <a:srgbClr val="000000"/>
                </a:solidFill>
                <a:latin typeface="Courier New" pitchFamily="49" charset="0"/>
              </a:rPr>
              <a:t>fno</a:t>
            </a:r>
            <a:r>
              <a:rPr lang="en-GB" altLang="zh-CN" dirty="0">
                <a:solidFill>
                  <a:srgbClr val="000000"/>
                </a:solidFill>
                <a:latin typeface="Courier New" pitchFamily="49" charset="0"/>
              </a:rPr>
              <a:t>-common </a:t>
            </a:r>
            <a:r>
              <a:rPr lang="zh-CN" altLang="en-US" dirty="0">
                <a:solidFill>
                  <a:srgbClr val="000000"/>
                </a:solidFill>
                <a:latin typeface="Courier New" pitchFamily="49" charset="0"/>
              </a:rPr>
              <a:t>命令</a:t>
            </a:r>
            <a:endParaRPr lang="zh-CN"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908720"/>
            <a:ext cx="562493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96" y="3215308"/>
            <a:ext cx="4562708" cy="958552"/>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078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79">
                                            <p:txEl>
                                              <p:pRg st="0" end="0"/>
                                            </p:txEl>
                                          </p:spTgt>
                                        </p:tgtEl>
                                        <p:attrNameLst>
                                          <p:attrName>style.visibility</p:attrName>
                                        </p:attrNameLst>
                                      </p:cBhvr>
                                      <p:to>
                                        <p:strVal val="visible"/>
                                      </p:to>
                                    </p:set>
                                    <p:animEffect transition="in" filter="fade">
                                      <p:cBhvr>
                                        <p:cTn id="12" dur="500"/>
                                        <p:tgtEl>
                                          <p:spTgt spid="126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979">
                                            <p:txEl>
                                              <p:pRg st="1" end="1"/>
                                            </p:txEl>
                                          </p:spTgt>
                                        </p:tgtEl>
                                        <p:attrNameLst>
                                          <p:attrName>style.visibility</p:attrName>
                                        </p:attrNameLst>
                                      </p:cBhvr>
                                      <p:to>
                                        <p:strVal val="visible"/>
                                      </p:to>
                                    </p:set>
                                    <p:animEffect transition="in" filter="fade">
                                      <p:cBhvr>
                                        <p:cTn id="17" dur="500"/>
                                        <p:tgtEl>
                                          <p:spTgt spid="1269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979">
                                            <p:txEl>
                                              <p:pRg st="2" end="2"/>
                                            </p:txEl>
                                          </p:spTgt>
                                        </p:tgtEl>
                                        <p:attrNameLst>
                                          <p:attrName>style.visibility</p:attrName>
                                        </p:attrNameLst>
                                      </p:cBhvr>
                                      <p:to>
                                        <p:strVal val="visible"/>
                                      </p:to>
                                    </p:set>
                                    <p:animEffect transition="in" filter="fade">
                                      <p:cBhvr>
                                        <p:cTn id="22" dur="500"/>
                                        <p:tgtEl>
                                          <p:spTgt spid="126979">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6979">
                                            <p:txEl>
                                              <p:pRg st="3" end="3"/>
                                            </p:txEl>
                                          </p:spTgt>
                                        </p:tgtEl>
                                        <p:attrNameLst>
                                          <p:attrName>style.visibility</p:attrName>
                                        </p:attrNameLst>
                                      </p:cBhvr>
                                      <p:to>
                                        <p:strVal val="visible"/>
                                      </p:to>
                                    </p:set>
                                    <p:animEffect transition="in" filter="fade">
                                      <p:cBhvr>
                                        <p:cTn id="25" dur="500"/>
                                        <p:tgtEl>
                                          <p:spTgt spid="1269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与静态库链接</a:t>
            </a:r>
          </a:p>
        </p:txBody>
      </p:sp>
      <p:sp>
        <p:nvSpPr>
          <p:cNvPr id="126979" name="Rectangle 3"/>
          <p:cNvSpPr>
            <a:spLocks noGrp="1" noChangeArrowheads="1"/>
          </p:cNvSpPr>
          <p:nvPr>
            <p:ph type="body" sz="half" idx="4294967295"/>
          </p:nvPr>
        </p:nvSpPr>
        <p:spPr>
          <a:xfrm>
            <a:off x="695400" y="836712"/>
            <a:ext cx="10225136" cy="5445344"/>
          </a:xfrm>
        </p:spPr>
        <p:txBody>
          <a:bodyPr>
            <a:normAutofit/>
          </a:bodyPr>
          <a:lstStyle/>
          <a:p>
            <a:pPr>
              <a:lnSpc>
                <a:spcPct val="150000"/>
              </a:lnSpc>
            </a:pPr>
            <a:r>
              <a:rPr lang="en-US" altLang="zh-CN" sz="2400" dirty="0"/>
              <a:t> </a:t>
            </a:r>
            <a:r>
              <a:rPr lang="zh-CN" altLang="en-US" sz="2400" dirty="0"/>
              <a:t>静态库：</a:t>
            </a:r>
            <a:endParaRPr lang="zh-CN" altLang="en-US" sz="2000" dirty="0"/>
          </a:p>
          <a:p>
            <a:pPr lvl="1">
              <a:lnSpc>
                <a:spcPct val="150000"/>
              </a:lnSpc>
            </a:pPr>
            <a:r>
              <a:rPr lang="zh-CN" altLang="en-US" sz="2000" dirty="0"/>
              <a:t> 所有的编译系统都提供一种机制，将所有相关的目标模块打（函数）包成为一个单独的文件，称为静态库 </a:t>
            </a:r>
            <a:r>
              <a:rPr lang="en-US" altLang="zh-CN" sz="2000" dirty="0"/>
              <a:t>(static library)</a:t>
            </a:r>
            <a:r>
              <a:rPr lang="zh-CN" altLang="en-US" sz="2000" dirty="0"/>
              <a:t>。</a:t>
            </a:r>
            <a:r>
              <a:rPr lang="en-US" altLang="zh-CN" sz="2000" dirty="0"/>
              <a:t>Windows</a:t>
            </a:r>
            <a:r>
              <a:rPr lang="zh-CN" altLang="en-US" sz="2000" dirty="0"/>
              <a:t>：</a:t>
            </a:r>
            <a:r>
              <a:rPr lang="en-US" altLang="zh-CN" sz="2000" dirty="0"/>
              <a:t>.lib;   Linux .a</a:t>
            </a:r>
          </a:p>
          <a:p>
            <a:pPr lvl="1">
              <a:lnSpc>
                <a:spcPct val="150000"/>
              </a:lnSpc>
            </a:pPr>
            <a:r>
              <a:rPr lang="en-US" altLang="zh-CN" sz="2000" dirty="0"/>
              <a:t> </a:t>
            </a:r>
            <a:r>
              <a:rPr lang="zh-CN" altLang="en-US" sz="2000" dirty="0"/>
              <a:t>可以用做链接器的输入：当链接器构造一个输出的可执行文件时，它只复制静态库里被应用程序引用的目标模块。</a:t>
            </a:r>
            <a:endParaRPr lang="en-US" altLang="zh-CN" sz="2000" dirty="0"/>
          </a:p>
        </p:txBody>
      </p:sp>
    </p:spTree>
    <p:extLst>
      <p:ext uri="{BB962C8B-B14F-4D97-AF65-F5344CB8AC3E}">
        <p14:creationId xmlns:p14="http://schemas.microsoft.com/office/powerpoint/2010/main" val="2531941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908720"/>
            <a:ext cx="11615936" cy="5544616"/>
          </a:xfrm>
        </p:spPr>
        <p:txBody>
          <a:bodyPr>
            <a:noAutofit/>
          </a:bodyPr>
          <a:lstStyle/>
          <a:p>
            <a:pPr>
              <a:lnSpc>
                <a:spcPct val="150000"/>
              </a:lnSpc>
            </a:pPr>
            <a:r>
              <a:rPr lang="en-US" altLang="zh-CN" sz="2800" dirty="0"/>
              <a:t> 1. </a:t>
            </a:r>
            <a:r>
              <a:rPr lang="zh-CN" altLang="en-US" sz="2800" dirty="0"/>
              <a:t>让编译器辨认出对标准函数的调用，并直接生成相应的代码</a:t>
            </a:r>
            <a:endParaRPr lang="en-US" altLang="zh-CN" sz="2800" dirty="0"/>
          </a:p>
          <a:p>
            <a:pPr lvl="1">
              <a:lnSpc>
                <a:spcPct val="150000"/>
              </a:lnSpc>
            </a:pPr>
            <a:r>
              <a:rPr lang="en-US" altLang="zh-CN" sz="2400" b="0" dirty="0"/>
              <a:t> </a:t>
            </a:r>
            <a:r>
              <a:rPr lang="en-US" altLang="zh-CN" sz="2400" dirty="0"/>
              <a:t>Pascal</a:t>
            </a:r>
            <a:r>
              <a:rPr lang="zh-CN" altLang="en-US" sz="2400" dirty="0"/>
              <a:t>（只提供了一小部分标准函数）采用的就是这种方法</a:t>
            </a:r>
            <a:endParaRPr lang="en-US" altLang="zh-CN" sz="2400" dirty="0"/>
          </a:p>
          <a:p>
            <a:pPr lvl="1">
              <a:lnSpc>
                <a:spcPct val="150000"/>
              </a:lnSpc>
            </a:pPr>
            <a:r>
              <a:rPr lang="zh-CN" altLang="en-US" sz="2400" dirty="0"/>
              <a:t> 对 </a:t>
            </a:r>
            <a:r>
              <a:rPr lang="en-US" altLang="zh-CN" sz="2400" dirty="0"/>
              <a:t>C </a:t>
            </a:r>
            <a:r>
              <a:rPr lang="zh-CN" altLang="en-US" sz="2400" dirty="0"/>
              <a:t>不合适，因 </a:t>
            </a:r>
            <a:r>
              <a:rPr lang="en-US" altLang="zh-CN" sz="2400" dirty="0"/>
              <a:t>C </a:t>
            </a:r>
            <a:r>
              <a:rPr lang="zh-CN" altLang="en-US" sz="2400" dirty="0"/>
              <a:t>标准定义了大量的标准函数（例如，</a:t>
            </a:r>
            <a:r>
              <a:rPr lang="en-US" altLang="zh-CN" sz="2400" dirty="0" err="1"/>
              <a:t>atoi</a:t>
            </a:r>
            <a:r>
              <a:rPr lang="zh-CN" altLang="en-US" sz="2400" dirty="0"/>
              <a:t>，</a:t>
            </a:r>
            <a:r>
              <a:rPr lang="en-US" altLang="zh-CN" sz="2400" dirty="0" err="1"/>
              <a:t>printf</a:t>
            </a:r>
            <a:r>
              <a:rPr lang="zh-CN" altLang="en-US" sz="2400" dirty="0"/>
              <a:t>，</a:t>
            </a:r>
            <a:r>
              <a:rPr lang="en-US" altLang="zh-CN" sz="2400" dirty="0" err="1"/>
              <a:t>scanf</a:t>
            </a:r>
            <a:r>
              <a:rPr lang="zh-CN" altLang="en-US" sz="2400" dirty="0"/>
              <a:t>，</a:t>
            </a:r>
            <a:r>
              <a:rPr lang="en-US" altLang="zh-CN" sz="2400" dirty="0" err="1"/>
              <a:t>strcp</a:t>
            </a:r>
            <a:r>
              <a:rPr lang="zh-CN" altLang="en-US" sz="2400" dirty="0"/>
              <a:t>，</a:t>
            </a:r>
            <a:r>
              <a:rPr lang="en-US" altLang="zh-CN" sz="2400" dirty="0"/>
              <a:t>rand</a:t>
            </a:r>
            <a:r>
              <a:rPr lang="zh-CN" altLang="en-US" sz="2400" dirty="0"/>
              <a:t>），会造成编译器复杂且需不断更新</a:t>
            </a:r>
            <a:endParaRPr lang="en-US" altLang="zh-CN" sz="2400" dirty="0"/>
          </a:p>
          <a:p>
            <a:pPr lvl="1">
              <a:lnSpc>
                <a:spcPct val="150000"/>
              </a:lnSpc>
            </a:pPr>
            <a:r>
              <a:rPr lang="zh-CN" altLang="en-US" sz="2400" dirty="0"/>
              <a:t> 优点：对程序员而言很方便（不需要库函数）</a:t>
            </a:r>
            <a:endParaRPr lang="en-US" altLang="zh-CN" sz="2400" dirty="0"/>
          </a:p>
        </p:txBody>
      </p:sp>
    </p:spTree>
    <p:extLst>
      <p:ext uri="{BB962C8B-B14F-4D97-AF65-F5344CB8AC3E}">
        <p14:creationId xmlns:p14="http://schemas.microsoft.com/office/powerpoint/2010/main" val="355074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908720"/>
            <a:ext cx="11305256" cy="5544616"/>
          </a:xfrm>
        </p:spPr>
        <p:txBody>
          <a:bodyPr>
            <a:noAutofit/>
          </a:bodyPr>
          <a:lstStyle/>
          <a:p>
            <a:pPr>
              <a:lnSpc>
                <a:spcPct val="150000"/>
              </a:lnSpc>
            </a:pPr>
            <a:r>
              <a:rPr lang="en-US" altLang="zh-CN" sz="2400" dirty="0"/>
              <a:t> 2. </a:t>
            </a:r>
            <a:r>
              <a:rPr lang="zh-CN" altLang="en-US" sz="2400" dirty="0"/>
              <a:t>将所有的标准 </a:t>
            </a:r>
            <a:r>
              <a:rPr lang="en-US" altLang="zh-CN" sz="2400" dirty="0"/>
              <a:t>C </a:t>
            </a:r>
            <a:r>
              <a:rPr lang="zh-CN" altLang="en-US" sz="2400" dirty="0"/>
              <a:t>函数都放在一个单独的可重定位目标模块中，程序员可以把整个模块链接到可执行文件中</a:t>
            </a:r>
            <a:endParaRPr lang="en-US" altLang="zh-CN" sz="2400" dirty="0"/>
          </a:p>
          <a:p>
            <a:pPr lvl="1">
              <a:lnSpc>
                <a:spcPct val="150000"/>
              </a:lnSpc>
            </a:pPr>
            <a:r>
              <a:rPr lang="en-US" altLang="zh-CN" sz="2000" dirty="0"/>
              <a:t> </a:t>
            </a:r>
            <a:r>
              <a:rPr lang="pt-BR" altLang="zh-CN" sz="2000" dirty="0">
                <a:latin typeface="Consolas" pitchFamily="49" charset="0"/>
                <a:cs typeface="Consolas" pitchFamily="49" charset="0"/>
              </a:rPr>
              <a:t>linux&gt; </a:t>
            </a:r>
            <a:r>
              <a:rPr lang="pt-BR" altLang="zh-CN" sz="2000" i="1" dirty="0">
                <a:latin typeface="Consolas" pitchFamily="49" charset="0"/>
                <a:cs typeface="Consolas" pitchFamily="49" charset="0"/>
              </a:rPr>
              <a:t>gcc main.</a:t>
            </a:r>
            <a:r>
              <a:rPr lang="en-US" altLang="zh-CN" sz="2000" i="1" dirty="0">
                <a:latin typeface="Consolas" pitchFamily="49" charset="0"/>
                <a:cs typeface="Consolas" pitchFamily="49" charset="0"/>
              </a:rPr>
              <a:t>c</a:t>
            </a:r>
            <a:r>
              <a:rPr lang="pt-BR" altLang="zh-CN" sz="2000" i="1" dirty="0">
                <a:latin typeface="Consolas" pitchFamily="49" charset="0"/>
                <a:cs typeface="Consolas" pitchFamily="49" charset="0"/>
              </a:rPr>
              <a:t> /usr/lib/libc.o</a:t>
            </a:r>
          </a:p>
          <a:p>
            <a:pPr lvl="1">
              <a:lnSpc>
                <a:spcPct val="150000"/>
              </a:lnSpc>
            </a:pPr>
            <a:r>
              <a:rPr lang="zh-CN" altLang="en-US" sz="2000" dirty="0">
                <a:latin typeface="Consolas" pitchFamily="49" charset="0"/>
                <a:cs typeface="Consolas" pitchFamily="49" charset="0"/>
              </a:rPr>
              <a:t> 优点：将编译器的实现与标准函数的实现分离开来，并仍对程序员保持适度的便利</a:t>
            </a:r>
            <a:endParaRPr lang="en-US" altLang="zh-CN" sz="2000" dirty="0">
              <a:latin typeface="Consolas" pitchFamily="49" charset="0"/>
              <a:cs typeface="Consolas" pitchFamily="49" charset="0"/>
            </a:endParaRPr>
          </a:p>
          <a:p>
            <a:pPr lvl="1">
              <a:lnSpc>
                <a:spcPct val="150000"/>
              </a:lnSpc>
            </a:pPr>
            <a:r>
              <a:rPr lang="zh-CN" altLang="en-US" sz="2000" dirty="0">
                <a:latin typeface="Consolas" pitchFamily="49" charset="0"/>
                <a:cs typeface="Consolas" pitchFamily="49" charset="0"/>
              </a:rPr>
              <a:t> 缺点：</a:t>
            </a:r>
            <a:endParaRPr lang="en-US" altLang="zh-CN" sz="2000" dirty="0">
              <a:latin typeface="Consolas" pitchFamily="49" charset="0"/>
              <a:cs typeface="Consolas" pitchFamily="49" charset="0"/>
            </a:endParaRPr>
          </a:p>
          <a:p>
            <a:pPr lvl="2">
              <a:lnSpc>
                <a:spcPct val="150000"/>
              </a:lnSpc>
            </a:pPr>
            <a:r>
              <a:rPr lang="zh-CN" altLang="en-US" sz="2000" dirty="0">
                <a:latin typeface="Consolas" pitchFamily="49" charset="0"/>
                <a:cs typeface="Consolas" pitchFamily="49" charset="0"/>
              </a:rPr>
              <a:t>系统中每个可执行文件都包含一份标准函数集合的完全副本（没有用到的模块也会嵌入到可执行文件中），这对磁盘空间和内存都是很大的浪费</a:t>
            </a:r>
            <a:endParaRPr lang="en-US" altLang="zh-CN" sz="2000" dirty="0">
              <a:latin typeface="Consolas" pitchFamily="49" charset="0"/>
              <a:cs typeface="Consolas" pitchFamily="49" charset="0"/>
            </a:endParaRPr>
          </a:p>
          <a:p>
            <a:pPr lvl="2">
              <a:lnSpc>
                <a:spcPct val="150000"/>
              </a:lnSpc>
            </a:pPr>
            <a:r>
              <a:rPr lang="zh-CN" altLang="en-US" sz="2000" dirty="0">
                <a:latin typeface="Consolas" pitchFamily="49" charset="0"/>
                <a:cs typeface="Consolas" pitchFamily="49" charset="0"/>
              </a:rPr>
              <a:t>对任何标准函数的任何改变，无论多么小，都要求库的开发人员重新编译整个源文件</a:t>
            </a:r>
            <a:endParaRPr lang="en-US" altLang="zh-CN" sz="2000" dirty="0">
              <a:latin typeface="Consolas" pitchFamily="49" charset="0"/>
              <a:cs typeface="Consolas" pitchFamily="49" charset="0"/>
            </a:endParaRPr>
          </a:p>
        </p:txBody>
      </p:sp>
    </p:spTree>
    <p:extLst>
      <p:ext uri="{BB962C8B-B14F-4D97-AF65-F5344CB8AC3E}">
        <p14:creationId xmlns:p14="http://schemas.microsoft.com/office/powerpoint/2010/main" val="2209888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dirty="0">
                <a:latin typeface="+mn-lt"/>
              </a:rPr>
              <a:t>  提供标准函数的多种方法</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980728"/>
            <a:ext cx="11615936" cy="5544616"/>
          </a:xfrm>
        </p:spPr>
        <p:txBody>
          <a:bodyPr>
            <a:noAutofit/>
          </a:bodyPr>
          <a:lstStyle/>
          <a:p>
            <a:pPr>
              <a:lnSpc>
                <a:spcPct val="150000"/>
              </a:lnSpc>
              <a:spcBef>
                <a:spcPts val="600"/>
              </a:spcBef>
            </a:pPr>
            <a:r>
              <a:rPr lang="en-US" altLang="zh-CN" sz="2400" dirty="0"/>
              <a:t> 3. </a:t>
            </a:r>
            <a:r>
              <a:rPr lang="zh-CN" altLang="en-US" sz="2400" dirty="0"/>
              <a:t>为每个标准函数创建一个独立的可重定位文件</a:t>
            </a:r>
            <a:endParaRPr lang="en-US" altLang="zh-CN" sz="2400" dirty="0"/>
          </a:p>
          <a:p>
            <a:pPr lvl="1">
              <a:lnSpc>
                <a:spcPct val="150000"/>
              </a:lnSpc>
            </a:pPr>
            <a:r>
              <a:rPr lang="en-US" altLang="zh-CN" sz="2000" b="0" dirty="0">
                <a:latin typeface="Consolas" pitchFamily="49" charset="0"/>
                <a:cs typeface="Consolas" pitchFamily="49" charset="0"/>
              </a:rPr>
              <a:t> </a:t>
            </a:r>
            <a:r>
              <a:rPr lang="en-US" altLang="zh-CN" sz="2000" dirty="0" err="1">
                <a:latin typeface="Consolas" pitchFamily="49" charset="0"/>
                <a:cs typeface="Consolas" pitchFamily="49" charset="0"/>
              </a:rPr>
              <a:t>linux</a:t>
            </a:r>
            <a:r>
              <a:rPr lang="en-US" altLang="zh-CN" sz="2000" dirty="0">
                <a:latin typeface="Consolas" pitchFamily="49" charset="0"/>
                <a:cs typeface="Consolas" pitchFamily="49" charset="0"/>
              </a:rPr>
              <a:t>&gt; </a:t>
            </a:r>
            <a:r>
              <a:rPr lang="en-US" altLang="zh-CN" sz="2000" i="1" dirty="0" err="1">
                <a:latin typeface="Consolas" pitchFamily="49" charset="0"/>
                <a:cs typeface="Consolas" pitchFamily="49" charset="0"/>
              </a:rPr>
              <a:t>gcc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main.c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printf.o</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scanf.o</a:t>
            </a:r>
            <a:r>
              <a:rPr lang="en-US" altLang="zh-CN" sz="2000" dirty="0">
                <a:latin typeface="Consolas" pitchFamily="49" charset="0"/>
                <a:cs typeface="Consolas" pitchFamily="49" charset="0"/>
              </a:rPr>
              <a:t> ...</a:t>
            </a:r>
          </a:p>
          <a:p>
            <a:pPr lvl="1">
              <a:lnSpc>
                <a:spcPct val="150000"/>
              </a:lnSpc>
            </a:pPr>
            <a:r>
              <a:rPr lang="zh-CN" altLang="en-US" sz="2000" dirty="0">
                <a:latin typeface="Consolas" pitchFamily="49" charset="0"/>
                <a:cs typeface="Consolas" pitchFamily="49" charset="0"/>
              </a:rPr>
              <a:t> 要求应用程序员显式地链接合适的目标模块，容易出错且耗时</a:t>
            </a:r>
            <a:endParaRPr lang="en-US" altLang="zh-CN" sz="2000" dirty="0">
              <a:latin typeface="Consolas" pitchFamily="49" charset="0"/>
              <a:cs typeface="Consolas" pitchFamily="49" charset="0"/>
            </a:endParaRPr>
          </a:p>
        </p:txBody>
      </p:sp>
    </p:spTree>
    <p:extLst>
      <p:ext uri="{BB962C8B-B14F-4D97-AF65-F5344CB8AC3E}">
        <p14:creationId xmlns:p14="http://schemas.microsoft.com/office/powerpoint/2010/main" val="1841078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静态库优点</a:t>
            </a:r>
          </a:p>
        </p:txBody>
      </p:sp>
      <p:sp>
        <p:nvSpPr>
          <p:cNvPr id="126979" name="Rectangle 3"/>
          <p:cNvSpPr>
            <a:spLocks noGrp="1" noChangeArrowheads="1"/>
          </p:cNvSpPr>
          <p:nvPr>
            <p:ph type="body" sz="half" idx="4294967295"/>
          </p:nvPr>
        </p:nvSpPr>
        <p:spPr>
          <a:xfrm>
            <a:off x="335360" y="836712"/>
            <a:ext cx="11496600" cy="5445344"/>
          </a:xfrm>
        </p:spPr>
        <p:txBody>
          <a:bodyPr>
            <a:normAutofit/>
          </a:bodyPr>
          <a:lstStyle/>
          <a:p>
            <a:pPr>
              <a:lnSpc>
                <a:spcPct val="150000"/>
              </a:lnSpc>
            </a:pPr>
            <a:r>
              <a:rPr lang="en-US" altLang="zh-CN" sz="2200" dirty="0"/>
              <a:t> </a:t>
            </a:r>
            <a:r>
              <a:rPr lang="zh-CN" altLang="en-US" sz="2200" dirty="0"/>
              <a:t>静态库可解决上述不同方法的缺点</a:t>
            </a:r>
          </a:p>
          <a:p>
            <a:pPr lvl="0">
              <a:lnSpc>
                <a:spcPct val="150000"/>
              </a:lnSpc>
              <a:spcBef>
                <a:spcPts val="600"/>
              </a:spcBef>
            </a:pPr>
            <a:r>
              <a:rPr lang="en-US" altLang="zh-CN" sz="2200" dirty="0">
                <a:solidFill>
                  <a:srgbClr val="000000"/>
                </a:solidFill>
              </a:rPr>
              <a:t> </a:t>
            </a:r>
            <a:r>
              <a:rPr lang="zh-CN" altLang="en-US" sz="2200" dirty="0">
                <a:solidFill>
                  <a:srgbClr val="000000"/>
                </a:solidFill>
              </a:rPr>
              <a:t>相关的函数可以被编译为独立的目标模块，然后封装成一个单独的静态库文件</a:t>
            </a:r>
            <a:endParaRPr lang="en-US" altLang="zh-CN" sz="2200" b="0" dirty="0"/>
          </a:p>
          <a:p>
            <a:pPr>
              <a:lnSpc>
                <a:spcPct val="150000"/>
              </a:lnSpc>
              <a:spcBef>
                <a:spcPts val="600"/>
              </a:spcBef>
            </a:pPr>
            <a:r>
              <a:rPr lang="en-US" altLang="zh-CN" sz="2200" dirty="0"/>
              <a:t> </a:t>
            </a:r>
            <a:r>
              <a:rPr lang="zh-CN" altLang="en-US" sz="2200" dirty="0"/>
              <a:t>应用程序可以通过在命令行上指定单独的文件名来使用这些在库中定义的函数</a:t>
            </a:r>
          </a:p>
          <a:p>
            <a:pPr lvl="1">
              <a:lnSpc>
                <a:spcPct val="150000"/>
              </a:lnSpc>
            </a:pPr>
            <a:r>
              <a:rPr lang="zh-CN" altLang="en-US" sz="2000" dirty="0"/>
              <a:t> </a:t>
            </a:r>
            <a:r>
              <a:rPr lang="en-US" altLang="zh-CN" sz="2000" dirty="0" err="1">
                <a:latin typeface="Consolas" pitchFamily="49" charset="0"/>
                <a:cs typeface="Consolas" pitchFamily="49" charset="0"/>
              </a:rPr>
              <a:t>linux</a:t>
            </a:r>
            <a:r>
              <a:rPr lang="en-US" altLang="zh-CN" sz="2000" dirty="0">
                <a:latin typeface="Consolas" pitchFamily="49" charset="0"/>
                <a:cs typeface="Consolas" pitchFamily="49" charset="0"/>
              </a:rPr>
              <a:t>&gt; </a:t>
            </a:r>
            <a:r>
              <a:rPr lang="en-US" altLang="zh-CN" sz="2000" i="1" dirty="0" err="1">
                <a:latin typeface="Consolas" pitchFamily="49" charset="0"/>
                <a:cs typeface="Consolas" pitchFamily="49" charset="0"/>
              </a:rPr>
              <a:t>gcc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main.c</a:t>
            </a:r>
            <a:r>
              <a:rPr lang="en-US" altLang="zh-CN" sz="2000" i="1" dirty="0">
                <a:latin typeface="Consolas" pitchFamily="49" charset="0"/>
                <a:cs typeface="Consolas" pitchFamily="49" charset="0"/>
              </a:rPr>
              <a:t> /</a:t>
            </a:r>
            <a:r>
              <a:rPr lang="en-US" altLang="zh-CN" sz="2000" i="1" dirty="0" err="1">
                <a:latin typeface="Consolas" pitchFamily="49" charset="0"/>
                <a:cs typeface="Consolas" pitchFamily="49" charset="0"/>
              </a:rPr>
              <a:t>usr</a:t>
            </a:r>
            <a:r>
              <a:rPr lang="en-US" altLang="zh-CN" sz="2000" i="1" dirty="0">
                <a:latin typeface="Consolas" pitchFamily="49" charset="0"/>
                <a:cs typeface="Consolas" pitchFamily="49" charset="0"/>
              </a:rPr>
              <a:t>/lib/</a:t>
            </a:r>
            <a:r>
              <a:rPr lang="en-US" altLang="zh-CN" sz="2000" i="1" dirty="0" err="1">
                <a:latin typeface="Consolas" pitchFamily="49" charset="0"/>
                <a:cs typeface="Consolas" pitchFamily="49" charset="0"/>
              </a:rPr>
              <a:t>libm.a</a:t>
            </a:r>
            <a:r>
              <a:rPr lang="en-US" altLang="zh-CN" sz="2000" i="1" dirty="0">
                <a:latin typeface="Consolas" pitchFamily="49" charset="0"/>
                <a:cs typeface="Consolas" pitchFamily="49" charset="0"/>
              </a:rPr>
              <a:t> </a:t>
            </a:r>
            <a:r>
              <a:rPr lang="en-US" altLang="zh-CN" sz="2000" i="1" dirty="0">
                <a:solidFill>
                  <a:schemeClr val="bg1">
                    <a:lumMod val="65000"/>
                  </a:schemeClr>
                </a:solidFill>
                <a:latin typeface="Consolas" pitchFamily="49" charset="0"/>
                <a:cs typeface="Consolas" pitchFamily="49" charset="0"/>
              </a:rPr>
              <a:t>/</a:t>
            </a:r>
            <a:r>
              <a:rPr lang="en-US" altLang="zh-CN" sz="2000" i="1" dirty="0" err="1">
                <a:solidFill>
                  <a:schemeClr val="bg1">
                    <a:lumMod val="65000"/>
                  </a:schemeClr>
                </a:solidFill>
                <a:latin typeface="Consolas" pitchFamily="49" charset="0"/>
                <a:cs typeface="Consolas" pitchFamily="49" charset="0"/>
              </a:rPr>
              <a:t>usr</a:t>
            </a:r>
            <a:r>
              <a:rPr lang="en-US" altLang="zh-CN" sz="2000" i="1" dirty="0">
                <a:solidFill>
                  <a:schemeClr val="bg1">
                    <a:lumMod val="65000"/>
                  </a:schemeClr>
                </a:solidFill>
                <a:latin typeface="Consolas" pitchFamily="49" charset="0"/>
                <a:cs typeface="Consolas" pitchFamily="49" charset="0"/>
              </a:rPr>
              <a:t>/lib/</a:t>
            </a:r>
            <a:r>
              <a:rPr lang="en-US" altLang="zh-CN" sz="2000" i="1" dirty="0" err="1">
                <a:solidFill>
                  <a:schemeClr val="bg1">
                    <a:lumMod val="65000"/>
                  </a:schemeClr>
                </a:solidFill>
                <a:latin typeface="Consolas" pitchFamily="49" charset="0"/>
                <a:cs typeface="Consolas" pitchFamily="49" charset="0"/>
              </a:rPr>
              <a:t>libc.a</a:t>
            </a:r>
            <a:endParaRPr lang="en-US" altLang="zh-CN" sz="2000" i="1" dirty="0">
              <a:solidFill>
                <a:schemeClr val="bg1">
                  <a:lumMod val="65000"/>
                </a:schemeClr>
              </a:solidFill>
              <a:latin typeface="Consolas" pitchFamily="49" charset="0"/>
              <a:cs typeface="Consolas" pitchFamily="49" charset="0"/>
            </a:endParaRPr>
          </a:p>
          <a:p>
            <a:pPr lvl="1">
              <a:lnSpc>
                <a:spcPct val="150000"/>
              </a:lnSpc>
            </a:pPr>
            <a:r>
              <a:rPr lang="en-US" altLang="zh-CN" sz="2000" dirty="0"/>
              <a:t> </a:t>
            </a:r>
            <a:r>
              <a:rPr lang="zh-CN" altLang="en-US" sz="2000" dirty="0"/>
              <a:t>在链接时，链接器只复制被程序引用的目标模块，减少了可执行文件在磁盘和内存中的大小</a:t>
            </a:r>
            <a:endParaRPr lang="en-US" altLang="zh-CN" sz="2000" dirty="0"/>
          </a:p>
          <a:p>
            <a:pPr lvl="1">
              <a:lnSpc>
                <a:spcPct val="150000"/>
              </a:lnSpc>
            </a:pPr>
            <a:r>
              <a:rPr lang="zh-CN" altLang="en-US" sz="2000" dirty="0"/>
              <a:t> 程序员只需要包含较少的库文件的名字</a:t>
            </a:r>
            <a:endParaRPr lang="en-US" altLang="zh-CN" sz="2000" dirty="0"/>
          </a:p>
          <a:p>
            <a:pPr>
              <a:lnSpc>
                <a:spcPct val="150000"/>
              </a:lnSpc>
              <a:spcBef>
                <a:spcPts val="600"/>
              </a:spcBef>
            </a:pPr>
            <a:r>
              <a:rPr lang="en-US" altLang="zh-CN" sz="2400" b="0" dirty="0"/>
              <a:t> </a:t>
            </a:r>
            <a:r>
              <a:rPr lang="zh-CN" altLang="en-US" sz="2400" b="0" dirty="0"/>
              <a:t> </a:t>
            </a:r>
            <a:r>
              <a:rPr lang="en-US" altLang="zh-CN" sz="2200" dirty="0"/>
              <a:t>Linux </a:t>
            </a:r>
            <a:r>
              <a:rPr lang="zh-CN" altLang="en-US" sz="2200" dirty="0"/>
              <a:t>系统中：文档（</a:t>
            </a:r>
            <a:r>
              <a:rPr lang="en-US" altLang="zh-CN" sz="2200" dirty="0"/>
              <a:t>archive</a:t>
            </a:r>
            <a:r>
              <a:rPr lang="zh-CN" altLang="en-US" sz="2200" dirty="0"/>
              <a:t>）文件格式</a:t>
            </a:r>
            <a:endParaRPr lang="en-US" altLang="zh-CN" sz="2200" dirty="0"/>
          </a:p>
          <a:p>
            <a:pPr lvl="1">
              <a:lnSpc>
                <a:spcPct val="150000"/>
              </a:lnSpc>
            </a:pPr>
            <a:r>
              <a:rPr lang="zh-CN" altLang="en-US" sz="2000" dirty="0"/>
              <a:t> 是一组连接起来的可重定位目标文件（</a:t>
            </a:r>
            <a:r>
              <a:rPr lang="en-US" altLang="zh-CN" sz="2000" dirty="0"/>
              <a:t>.o</a:t>
            </a:r>
            <a:r>
              <a:rPr lang="zh-CN" altLang="en-US" sz="2000" dirty="0"/>
              <a:t>）的集合</a:t>
            </a:r>
            <a:endParaRPr lang="en-US" altLang="zh-CN" sz="2000" dirty="0"/>
          </a:p>
          <a:p>
            <a:pPr lvl="1">
              <a:lnSpc>
                <a:spcPct val="150000"/>
              </a:lnSpc>
            </a:pPr>
            <a:r>
              <a:rPr lang="zh-CN" altLang="en-US" sz="2000" dirty="0"/>
              <a:t> 有一个头部用来描述每个成员目标文件的大小和位置</a:t>
            </a:r>
            <a:endParaRPr lang="en-US" altLang="zh-CN" sz="2000" dirty="0"/>
          </a:p>
          <a:p>
            <a:pPr lvl="1">
              <a:lnSpc>
                <a:spcPct val="150000"/>
              </a:lnSpc>
            </a:pPr>
            <a:r>
              <a:rPr lang="zh-CN" altLang="en-US" sz="2000" dirty="0"/>
              <a:t> 文件名由后缀 </a:t>
            </a:r>
            <a:r>
              <a:rPr lang="en-US" altLang="zh-CN" sz="2000" dirty="0"/>
              <a:t>.a </a:t>
            </a:r>
            <a:r>
              <a:rPr lang="zh-CN" altLang="en-US" sz="2000" dirty="0"/>
              <a:t>标识</a:t>
            </a:r>
          </a:p>
        </p:txBody>
      </p:sp>
    </p:spTree>
    <p:extLst>
      <p:ext uri="{BB962C8B-B14F-4D97-AF65-F5344CB8AC3E}">
        <p14:creationId xmlns:p14="http://schemas.microsoft.com/office/powerpoint/2010/main" val="253194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静态库示例</a:t>
            </a:r>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908721"/>
            <a:ext cx="11521279" cy="480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791744" y="6237312"/>
            <a:ext cx="4417168" cy="361061"/>
          </a:xfrm>
          <a:prstGeom prst="rect">
            <a:avLst/>
          </a:prstGeom>
        </p:spPr>
        <p:txBody>
          <a:bodyPr wrap="square">
            <a:spAutoFit/>
          </a:bodyPr>
          <a:lstStyle/>
          <a:p>
            <a:pPr algn="ctr">
              <a:buNone/>
            </a:pPr>
            <a:r>
              <a:rPr lang="en-US" altLang="zh-CN" sz="2000" dirty="0" err="1">
                <a:solidFill>
                  <a:srgbClr val="FF0000"/>
                </a:solidFill>
                <a:latin typeface="Courier New" pitchFamily="49" charset="0"/>
                <a:cs typeface="Courier New" pitchFamily="49" charset="0"/>
              </a:rPr>
              <a:t>libvector</a:t>
            </a:r>
            <a:r>
              <a:rPr lang="en-US" altLang="zh-CN" sz="2000" b="0" dirty="0">
                <a:solidFill>
                  <a:srgbClr val="FF0000"/>
                </a:solidFill>
              </a:rPr>
              <a:t> </a:t>
            </a:r>
            <a:r>
              <a:rPr lang="zh-CN" altLang="en-US" sz="2000" dirty="0">
                <a:solidFill>
                  <a:srgbClr val="FF0000"/>
                </a:solidFill>
              </a:rPr>
              <a:t>库中的成员目标文件 </a:t>
            </a:r>
          </a:p>
        </p:txBody>
      </p:sp>
      <p:sp>
        <p:nvSpPr>
          <p:cNvPr id="5" name="椭圆 4"/>
          <p:cNvSpPr/>
          <p:nvPr/>
        </p:nvSpPr>
        <p:spPr bwMode="auto">
          <a:xfrm>
            <a:off x="623392" y="908720"/>
            <a:ext cx="1309354" cy="414535"/>
          </a:xfrm>
          <a:prstGeom prst="ellipse">
            <a:avLst/>
          </a:prstGeom>
          <a:noFill/>
          <a:ln w="22225" cap="flat" cmpd="sng" algn="ctr">
            <a:solidFill>
              <a:srgbClr val="FF000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6" name="椭圆 5"/>
          <p:cNvSpPr/>
          <p:nvPr/>
        </p:nvSpPr>
        <p:spPr bwMode="auto">
          <a:xfrm>
            <a:off x="6672064" y="908720"/>
            <a:ext cx="1440160" cy="414535"/>
          </a:xfrm>
          <a:prstGeom prst="ellipse">
            <a:avLst/>
          </a:prstGeom>
          <a:noFill/>
          <a:ln w="22225" cap="flat" cmpd="sng" algn="ctr">
            <a:solidFill>
              <a:srgbClr val="FF000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3" name="文本框 2"/>
          <p:cNvSpPr txBox="1"/>
          <p:nvPr/>
        </p:nvSpPr>
        <p:spPr>
          <a:xfrm>
            <a:off x="1127448" y="5712563"/>
            <a:ext cx="2556284" cy="327782"/>
          </a:xfrm>
          <a:prstGeom prst="rect">
            <a:avLst/>
          </a:prstGeom>
          <a:noFill/>
        </p:spPr>
        <p:txBody>
          <a:bodyPr wrap="square" rtlCol="0">
            <a:spAutoFit/>
          </a:bodyPr>
          <a:lstStyle/>
          <a:p>
            <a:pPr algn="ctr">
              <a:buNone/>
            </a:pPr>
            <a:r>
              <a:rPr lang="zh-CN" altLang="en-US" dirty="0"/>
              <a:t>向量加法</a:t>
            </a:r>
          </a:p>
        </p:txBody>
      </p:sp>
      <p:sp>
        <p:nvSpPr>
          <p:cNvPr id="8" name="文本框 7"/>
          <p:cNvSpPr txBox="1"/>
          <p:nvPr/>
        </p:nvSpPr>
        <p:spPr>
          <a:xfrm>
            <a:off x="7032104" y="5685928"/>
            <a:ext cx="2556284" cy="327782"/>
          </a:xfrm>
          <a:prstGeom prst="rect">
            <a:avLst/>
          </a:prstGeom>
          <a:noFill/>
        </p:spPr>
        <p:txBody>
          <a:bodyPr wrap="square" rtlCol="0">
            <a:spAutoFit/>
          </a:bodyPr>
          <a:lstStyle/>
          <a:p>
            <a:pPr algn="ctr">
              <a:buNone/>
            </a:pPr>
            <a:r>
              <a:rPr lang="zh-CN" altLang="en-US" dirty="0"/>
              <a:t>向量乘法</a:t>
            </a:r>
          </a:p>
        </p:txBody>
      </p:sp>
    </p:spTree>
    <p:extLst>
      <p:ext uri="{BB962C8B-B14F-4D97-AF65-F5344CB8AC3E}">
        <p14:creationId xmlns:p14="http://schemas.microsoft.com/office/powerpoint/2010/main" val="2531941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创建</a:t>
            </a:r>
            <a:r>
              <a:rPr lang="zh-CN" altLang="en-US" sz="2400" i="0" dirty="0">
                <a:latin typeface="+mn-lt"/>
              </a:rPr>
              <a:t>静态库</a:t>
            </a:r>
          </a:p>
        </p:txBody>
      </p:sp>
      <p:sp>
        <p:nvSpPr>
          <p:cNvPr id="35" name="矩形 34"/>
          <p:cNvSpPr/>
          <p:nvPr/>
        </p:nvSpPr>
        <p:spPr>
          <a:xfrm>
            <a:off x="695400" y="980728"/>
            <a:ext cx="6096000" cy="406265"/>
          </a:xfrm>
          <a:prstGeom prst="rect">
            <a:avLst/>
          </a:prstGeom>
        </p:spPr>
        <p:txBody>
          <a:bodyPr>
            <a:spAutoFit/>
          </a:bodyPr>
          <a:lstStyle/>
          <a:p>
            <a:pPr>
              <a:buNone/>
            </a:pPr>
            <a:r>
              <a:rPr lang="zh-CN" altLang="en-US" sz="2400" dirty="0"/>
              <a:t>使用</a:t>
            </a:r>
            <a:r>
              <a:rPr lang="en-US" altLang="zh-CN" sz="2400" dirty="0"/>
              <a:t>AR</a:t>
            </a:r>
            <a:r>
              <a:rPr lang="zh-CN" altLang="en-US" sz="2400" dirty="0"/>
              <a:t>工具： </a:t>
            </a:r>
          </a:p>
        </p:txBody>
      </p:sp>
      <p:pic>
        <p:nvPicPr>
          <p:cNvPr id="218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434157"/>
            <a:ext cx="7344815" cy="6664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Line 2"/>
          <p:cNvSpPr>
            <a:spLocks noChangeShapeType="1"/>
          </p:cNvSpPr>
          <p:nvPr/>
        </p:nvSpPr>
        <p:spPr bwMode="auto">
          <a:xfrm>
            <a:off x="4638107" y="2784624"/>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37" name="Rectangle 3"/>
          <p:cNvSpPr>
            <a:spLocks noChangeArrowheads="1"/>
          </p:cNvSpPr>
          <p:nvPr/>
        </p:nvSpPr>
        <p:spPr bwMode="auto">
          <a:xfrm>
            <a:off x="3952307" y="3154512"/>
            <a:ext cx="1371600" cy="391046"/>
          </a:xfrm>
          <a:prstGeom prst="rect">
            <a:avLst/>
          </a:prstGeom>
          <a:solidFill>
            <a:srgbClr val="DEDFF5"/>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Translator</a:t>
            </a:r>
          </a:p>
        </p:txBody>
      </p:sp>
      <p:sp>
        <p:nvSpPr>
          <p:cNvPr id="38" name="Text Box 4"/>
          <p:cNvSpPr txBox="1">
            <a:spLocks noChangeArrowheads="1"/>
          </p:cNvSpPr>
          <p:nvPr/>
        </p:nvSpPr>
        <p:spPr bwMode="auto">
          <a:xfrm>
            <a:off x="3935760" y="2490937"/>
            <a:ext cx="1412864"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addvec.c</a:t>
            </a:r>
            <a:endParaRPr lang="en-GB" sz="2000" b="1" dirty="0">
              <a:latin typeface="Courier New" pitchFamily="49" charset="0"/>
              <a:ea typeface="msgothic" charset="0"/>
              <a:cs typeface="msgothic" charset="0"/>
            </a:endParaRPr>
          </a:p>
        </p:txBody>
      </p:sp>
      <p:sp>
        <p:nvSpPr>
          <p:cNvPr id="39" name="Text Box 5"/>
          <p:cNvSpPr txBox="1">
            <a:spLocks noChangeArrowheads="1"/>
          </p:cNvSpPr>
          <p:nvPr/>
        </p:nvSpPr>
        <p:spPr bwMode="auto">
          <a:xfrm>
            <a:off x="4104707" y="3851424"/>
            <a:ext cx="1412864"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addvec.o</a:t>
            </a:r>
            <a:endParaRPr lang="en-GB" sz="2000" b="1" dirty="0">
              <a:latin typeface="Courier New" pitchFamily="49" charset="0"/>
              <a:ea typeface="msgothic" charset="0"/>
              <a:cs typeface="msgothic" charset="0"/>
            </a:endParaRPr>
          </a:p>
        </p:txBody>
      </p:sp>
      <p:sp>
        <p:nvSpPr>
          <p:cNvPr id="40" name="Line 10"/>
          <p:cNvSpPr>
            <a:spLocks noChangeShapeType="1"/>
          </p:cNvSpPr>
          <p:nvPr/>
        </p:nvSpPr>
        <p:spPr bwMode="auto">
          <a:xfrm>
            <a:off x="4638107" y="3546624"/>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1" name="Text Box 13"/>
          <p:cNvSpPr txBox="1">
            <a:spLocks noChangeArrowheads="1"/>
          </p:cNvSpPr>
          <p:nvPr/>
        </p:nvSpPr>
        <p:spPr bwMode="auto">
          <a:xfrm>
            <a:off x="5008331" y="5488831"/>
            <a:ext cx="1874529"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libvector.a</a:t>
            </a:r>
            <a:endParaRPr lang="en-GB" sz="2000" b="1" dirty="0">
              <a:latin typeface="Courier New" pitchFamily="49" charset="0"/>
              <a:ea typeface="msgothic" charset="0"/>
              <a:cs typeface="msgothic" charset="0"/>
            </a:endParaRPr>
          </a:p>
        </p:txBody>
      </p:sp>
      <p:sp>
        <p:nvSpPr>
          <p:cNvPr id="42" name="Line 14"/>
          <p:cNvSpPr>
            <a:spLocks noChangeShapeType="1"/>
          </p:cNvSpPr>
          <p:nvPr/>
        </p:nvSpPr>
        <p:spPr bwMode="auto">
          <a:xfrm flipH="1">
            <a:off x="6456130" y="4167337"/>
            <a:ext cx="457201" cy="466742"/>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3" name="Rectangle 15"/>
          <p:cNvSpPr>
            <a:spLocks noChangeArrowheads="1"/>
          </p:cNvSpPr>
          <p:nvPr/>
        </p:nvSpPr>
        <p:spPr bwMode="auto">
          <a:xfrm>
            <a:off x="4398731" y="4650631"/>
            <a:ext cx="2971800" cy="3910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alibri" pitchFamily="34" charset="0"/>
                <a:ea typeface="msgothic" charset="0"/>
                <a:cs typeface="msgothic" charset="0"/>
              </a:rPr>
              <a:t>Archiver</a:t>
            </a:r>
            <a:r>
              <a:rPr lang="en-GB" sz="2000" b="1" dirty="0">
                <a:latin typeface="Calibri" pitchFamily="34" charset="0"/>
                <a:ea typeface="msgothic" charset="0"/>
                <a:cs typeface="msgothic" charset="0"/>
              </a:rPr>
              <a:t> (</a:t>
            </a:r>
            <a:r>
              <a:rPr lang="en-GB" sz="2000" b="1" dirty="0" err="1">
                <a:latin typeface="Calibri" pitchFamily="34" charset="0"/>
                <a:ea typeface="msgothic" charset="0"/>
                <a:cs typeface="msgothic" charset="0"/>
              </a:rPr>
              <a:t>ar</a:t>
            </a:r>
            <a:r>
              <a:rPr lang="en-GB" sz="2000" b="1" dirty="0">
                <a:latin typeface="Calibri" pitchFamily="34" charset="0"/>
                <a:ea typeface="msgothic" charset="0"/>
                <a:cs typeface="msgothic" charset="0"/>
              </a:rPr>
              <a:t>)</a:t>
            </a:r>
          </a:p>
        </p:txBody>
      </p:sp>
      <p:sp>
        <p:nvSpPr>
          <p:cNvPr id="44" name="Rectangle 17"/>
          <p:cNvSpPr>
            <a:spLocks noChangeArrowheads="1"/>
          </p:cNvSpPr>
          <p:nvPr/>
        </p:nvSpPr>
        <p:spPr bwMode="auto">
          <a:xfrm>
            <a:off x="6227531" y="3161520"/>
            <a:ext cx="1371600" cy="391046"/>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Translator</a:t>
            </a:r>
          </a:p>
        </p:txBody>
      </p:sp>
      <p:sp>
        <p:nvSpPr>
          <p:cNvPr id="45" name="Text Box 18"/>
          <p:cNvSpPr txBox="1">
            <a:spLocks noChangeArrowheads="1"/>
          </p:cNvSpPr>
          <p:nvPr/>
        </p:nvSpPr>
        <p:spPr bwMode="auto">
          <a:xfrm>
            <a:off x="6168008" y="2486833"/>
            <a:ext cx="1566752"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err="1">
                <a:latin typeface="Courier New" pitchFamily="49" charset="0"/>
                <a:ea typeface="msgothic" charset="0"/>
                <a:cs typeface="msgothic" charset="0"/>
              </a:rPr>
              <a:t>multvec.c</a:t>
            </a:r>
            <a:endParaRPr lang="en-GB" sz="2000" b="1" dirty="0">
              <a:latin typeface="Courier New" pitchFamily="49" charset="0"/>
              <a:ea typeface="msgothic" charset="0"/>
              <a:cs typeface="msgothic" charset="0"/>
            </a:endParaRPr>
          </a:p>
        </p:txBody>
      </p:sp>
      <p:sp>
        <p:nvSpPr>
          <p:cNvPr id="46" name="Text Box 19"/>
          <p:cNvSpPr txBox="1">
            <a:spLocks noChangeArrowheads="1"/>
          </p:cNvSpPr>
          <p:nvPr/>
        </p:nvSpPr>
        <p:spPr bwMode="auto">
          <a:xfrm>
            <a:off x="6257694" y="3858433"/>
            <a:ext cx="1566752" cy="38844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dirty="0" err="1">
                <a:latin typeface="Courier New" pitchFamily="49" charset="0"/>
                <a:ea typeface="msgothic" charset="0"/>
                <a:cs typeface="msgothic" charset="0"/>
              </a:rPr>
              <a:t>multvec.o</a:t>
            </a:r>
            <a:endParaRPr lang="en-GB" sz="2000" b="1" dirty="0">
              <a:latin typeface="Courier New" pitchFamily="49" charset="0"/>
              <a:ea typeface="msgothic" charset="0"/>
              <a:cs typeface="msgothic" charset="0"/>
            </a:endParaRPr>
          </a:p>
        </p:txBody>
      </p:sp>
      <p:sp>
        <p:nvSpPr>
          <p:cNvPr id="47" name="Line 20"/>
          <p:cNvSpPr>
            <a:spLocks noChangeShapeType="1"/>
          </p:cNvSpPr>
          <p:nvPr/>
        </p:nvSpPr>
        <p:spPr bwMode="auto">
          <a:xfrm>
            <a:off x="6913331" y="2791633"/>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8" name="Line 21"/>
          <p:cNvSpPr>
            <a:spLocks noChangeShapeType="1"/>
          </p:cNvSpPr>
          <p:nvPr/>
        </p:nvSpPr>
        <p:spPr bwMode="auto">
          <a:xfrm>
            <a:off x="6913331" y="3553633"/>
            <a:ext cx="1588" cy="3810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49" name="Line 22"/>
          <p:cNvSpPr>
            <a:spLocks noChangeShapeType="1"/>
          </p:cNvSpPr>
          <p:nvPr/>
        </p:nvSpPr>
        <p:spPr bwMode="auto">
          <a:xfrm>
            <a:off x="4703531" y="4171441"/>
            <a:ext cx="685800" cy="462638"/>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50" name="Line 24"/>
          <p:cNvSpPr>
            <a:spLocks noChangeShapeType="1"/>
          </p:cNvSpPr>
          <p:nvPr/>
        </p:nvSpPr>
        <p:spPr bwMode="auto">
          <a:xfrm>
            <a:off x="5846531" y="5093543"/>
            <a:ext cx="1588" cy="457200"/>
          </a:xfrm>
          <a:prstGeom prst="line">
            <a:avLst/>
          </a:prstGeom>
          <a:noFill/>
          <a:ln w="28440">
            <a:solidFill>
              <a:srgbClr val="000066"/>
            </a:solidFill>
            <a:miter lim="800000"/>
            <a:headEnd/>
            <a:tailEnd type="triangle" w="med" len="med"/>
          </a:ln>
          <a:effectLst/>
        </p:spPr>
        <p:txBody>
          <a:bodyPr/>
          <a:lstStyle/>
          <a:p>
            <a:pPr>
              <a:buNone/>
            </a:pPr>
            <a:endParaRPr lang="en-US" sz="2000"/>
          </a:p>
        </p:txBody>
      </p:sp>
      <p:sp>
        <p:nvSpPr>
          <p:cNvPr id="2" name="文本框 1"/>
          <p:cNvSpPr txBox="1"/>
          <p:nvPr/>
        </p:nvSpPr>
        <p:spPr>
          <a:xfrm>
            <a:off x="965754" y="6093296"/>
            <a:ext cx="4914222" cy="674031"/>
          </a:xfrm>
          <a:prstGeom prst="rect">
            <a:avLst/>
          </a:prstGeom>
          <a:noFill/>
        </p:spPr>
        <p:txBody>
          <a:bodyPr wrap="square" rtlCol="0">
            <a:spAutoFit/>
          </a:bodyPr>
          <a:lstStyle/>
          <a:p>
            <a:pPr>
              <a:buNone/>
            </a:pPr>
            <a:r>
              <a:rPr lang="en-US" altLang="zh-CN" dirty="0" err="1"/>
              <a:t>ar</a:t>
            </a:r>
            <a:r>
              <a:rPr lang="zh-CN" altLang="en-US" dirty="0"/>
              <a:t>：集合许多文件，成为单一的库文件</a:t>
            </a:r>
            <a:endParaRPr lang="en-US" altLang="zh-CN" dirty="0"/>
          </a:p>
          <a:p>
            <a:pPr>
              <a:buNone/>
            </a:pPr>
            <a:r>
              <a:rPr lang="en-US" altLang="zh-CN" dirty="0" err="1"/>
              <a:t>ar</a:t>
            </a:r>
            <a:r>
              <a:rPr lang="en-US" altLang="zh-CN" dirty="0"/>
              <a:t> -t </a:t>
            </a:r>
            <a:r>
              <a:rPr lang="zh-CN" altLang="en-US" dirty="0"/>
              <a:t>显示所有文件</a:t>
            </a:r>
          </a:p>
        </p:txBody>
      </p:sp>
    </p:spTree>
    <p:extLst>
      <p:ext uri="{BB962C8B-B14F-4D97-AF65-F5344CB8AC3E}">
        <p14:creationId xmlns:p14="http://schemas.microsoft.com/office/powerpoint/2010/main" val="2756781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4824536" cy="432048"/>
          </a:xfrm>
        </p:spPr>
        <p:txBody>
          <a:bodyPr>
            <a:normAutofit/>
          </a:bodyPr>
          <a:lstStyle/>
          <a:p>
            <a:r>
              <a:rPr lang="zh-CN" altLang="en-US" sz="2400" dirty="0">
                <a:latin typeface="+mn-lt"/>
              </a:rPr>
              <a:t>  为什么要学习关于链接的知识？</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lnSpcReduction="10000"/>
          </a:bodyPr>
          <a:lstStyle/>
          <a:p>
            <a:pPr lvl="1">
              <a:spcBef>
                <a:spcPts val="600"/>
              </a:spcBef>
              <a:spcAft>
                <a:spcPts val="600"/>
              </a:spcAft>
            </a:pPr>
            <a:r>
              <a:rPr lang="zh-CN" altLang="en-US" sz="2400" dirty="0"/>
              <a:t>  理解</a:t>
            </a:r>
            <a:r>
              <a:rPr lang="zh-CN" altLang="en-US" sz="2400" dirty="0">
                <a:solidFill>
                  <a:srgbClr val="FF0000"/>
                </a:solidFill>
              </a:rPr>
              <a:t>链接器错误</a:t>
            </a:r>
            <a:r>
              <a:rPr lang="zh-CN" altLang="en-US" sz="2400" dirty="0"/>
              <a:t>，构造大型程序</a:t>
            </a:r>
            <a:endParaRPr lang="en-US" altLang="zh-CN" sz="2400" dirty="0"/>
          </a:p>
          <a:p>
            <a:pPr lvl="1">
              <a:spcBef>
                <a:spcPts val="600"/>
              </a:spcBef>
              <a:spcAft>
                <a:spcPts val="600"/>
              </a:spcAft>
            </a:pPr>
            <a:r>
              <a:rPr lang="zh-CN" altLang="en-US" sz="2400" dirty="0"/>
              <a:t>  避免一些危险的</a:t>
            </a:r>
            <a:r>
              <a:rPr lang="zh-CN" altLang="en-US" sz="2400" dirty="0">
                <a:solidFill>
                  <a:srgbClr val="FF0000"/>
                </a:solidFill>
              </a:rPr>
              <a:t>编程错误</a:t>
            </a:r>
            <a:r>
              <a:rPr lang="zh-CN" altLang="en-US" sz="2400" dirty="0"/>
              <a:t>，如理解错误定义多个全局变量的后果</a:t>
            </a:r>
            <a:endParaRPr lang="en-US" altLang="zh-CN" sz="2400" dirty="0"/>
          </a:p>
          <a:p>
            <a:pPr lvl="1">
              <a:spcBef>
                <a:spcPts val="600"/>
              </a:spcBef>
              <a:spcAft>
                <a:spcPts val="600"/>
              </a:spcAft>
            </a:pPr>
            <a:r>
              <a:rPr lang="zh-CN" altLang="en-US" sz="2400" dirty="0"/>
              <a:t>  理解语言的</a:t>
            </a:r>
            <a:r>
              <a:rPr lang="zh-CN" altLang="en-US" sz="2400" dirty="0">
                <a:solidFill>
                  <a:srgbClr val="FF0000"/>
                </a:solidFill>
              </a:rPr>
              <a:t>作用域</a:t>
            </a:r>
            <a:r>
              <a:rPr lang="zh-CN" altLang="en-US" sz="2400" dirty="0"/>
              <a:t>规则是如何实现的</a:t>
            </a:r>
            <a:endParaRPr lang="en-US" altLang="zh-CN" sz="2400" dirty="0"/>
          </a:p>
          <a:p>
            <a:pPr lvl="2">
              <a:spcBef>
                <a:spcPts val="600"/>
              </a:spcBef>
              <a:spcAft>
                <a:spcPts val="600"/>
              </a:spcAft>
            </a:pPr>
            <a:r>
              <a:rPr lang="zh-CN" altLang="en-US" sz="2000" dirty="0"/>
              <a:t>  </a:t>
            </a:r>
            <a:r>
              <a:rPr lang="zh-CN" altLang="en-US" sz="1900" dirty="0"/>
              <a:t>全局和局部变量之间的区别是什么？</a:t>
            </a:r>
            <a:endParaRPr lang="en-US" altLang="zh-CN" sz="1900" dirty="0"/>
          </a:p>
          <a:p>
            <a:pPr lvl="2">
              <a:spcBef>
                <a:spcPts val="600"/>
              </a:spcBef>
              <a:spcAft>
                <a:spcPts val="600"/>
              </a:spcAft>
            </a:pPr>
            <a:r>
              <a:rPr lang="zh-CN" altLang="en-US" sz="1900" dirty="0"/>
              <a:t>  定义一个具有 </a:t>
            </a:r>
            <a:r>
              <a:rPr lang="en-US" altLang="zh-CN" sz="1900" dirty="0"/>
              <a:t>static </a:t>
            </a:r>
            <a:r>
              <a:rPr lang="zh-CN" altLang="en-US" sz="1900" dirty="0"/>
              <a:t>属性的变量或者函数时，实际意味着什么？</a:t>
            </a:r>
            <a:endParaRPr lang="en-US" altLang="zh-CN" sz="1900" dirty="0"/>
          </a:p>
          <a:p>
            <a:pPr lvl="1">
              <a:spcBef>
                <a:spcPts val="600"/>
              </a:spcBef>
              <a:spcAft>
                <a:spcPts val="600"/>
              </a:spcAft>
            </a:pPr>
            <a:r>
              <a:rPr lang="zh-CN" altLang="en-US" sz="2400" dirty="0"/>
              <a:t>  理解其他重要的</a:t>
            </a:r>
            <a:r>
              <a:rPr lang="zh-CN" altLang="en-US" sz="2400" dirty="0">
                <a:solidFill>
                  <a:srgbClr val="FF0000"/>
                </a:solidFill>
              </a:rPr>
              <a:t>系统概念</a:t>
            </a:r>
            <a:endParaRPr lang="en-US" altLang="zh-CN" sz="2400" dirty="0">
              <a:solidFill>
                <a:srgbClr val="FF0000"/>
              </a:solidFill>
            </a:endParaRPr>
          </a:p>
          <a:p>
            <a:pPr lvl="2">
              <a:spcBef>
                <a:spcPts val="600"/>
              </a:spcBef>
              <a:spcAft>
                <a:spcPts val="600"/>
              </a:spcAft>
            </a:pPr>
            <a:r>
              <a:rPr lang="zh-CN" altLang="en-US" sz="1900" dirty="0"/>
              <a:t>  链接器产生的可执行目标文件在重要的系统功能中扮演着关键角色，如加载和运行程序、虚拟内存、分页</a:t>
            </a:r>
            <a:endParaRPr lang="en-US" altLang="zh-CN" sz="2200" dirty="0"/>
          </a:p>
          <a:p>
            <a:pPr lvl="1">
              <a:spcBef>
                <a:spcPts val="600"/>
              </a:spcBef>
              <a:spcAft>
                <a:spcPts val="600"/>
              </a:spcAft>
            </a:pPr>
            <a:r>
              <a:rPr lang="zh-CN" altLang="en-US" sz="2400" dirty="0"/>
              <a:t>  能够利用</a:t>
            </a:r>
            <a:r>
              <a:rPr lang="zh-CN" altLang="en-US" sz="2400" dirty="0">
                <a:solidFill>
                  <a:srgbClr val="FF0000"/>
                </a:solidFill>
              </a:rPr>
              <a:t>共享库</a:t>
            </a:r>
            <a:br>
              <a:rPr lang="zh-CN" altLang="en-US" sz="2400" dirty="0">
                <a:solidFill>
                  <a:srgbClr val="FF0000"/>
                </a:solidFill>
              </a:rPr>
            </a:br>
            <a:br>
              <a:rPr lang="zh-CN" altLang="en-US" sz="2400" dirty="0"/>
            </a:br>
            <a:endParaRPr lang="zh-CN" altLang="en-US" sz="2400" dirty="0"/>
          </a:p>
        </p:txBody>
      </p:sp>
    </p:spTree>
    <p:extLst>
      <p:ext uri="{BB962C8B-B14F-4D97-AF65-F5344CB8AC3E}">
        <p14:creationId xmlns:p14="http://schemas.microsoft.com/office/powerpoint/2010/main" val="18901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使用静态库</a:t>
            </a:r>
          </a:p>
        </p:txBody>
      </p:sp>
      <p:sp>
        <p:nvSpPr>
          <p:cNvPr id="126979" name="Rectangle 3"/>
          <p:cNvSpPr>
            <a:spLocks noGrp="1" noChangeArrowheads="1"/>
          </p:cNvSpPr>
          <p:nvPr>
            <p:ph type="body" sz="half" idx="4294967295"/>
          </p:nvPr>
        </p:nvSpPr>
        <p:spPr>
          <a:xfrm>
            <a:off x="360040" y="1052736"/>
            <a:ext cx="11496600" cy="5445344"/>
          </a:xfrm>
        </p:spPr>
        <p:txBody>
          <a:bodyPr>
            <a:normAutofit fontScale="92500" lnSpcReduction="20000"/>
          </a:bodyPr>
          <a:lstStyle/>
          <a:p>
            <a:r>
              <a:rPr lang="zh-CN" altLang="en-US" sz="2400" dirty="0"/>
              <a:t>编写一个应用 </a:t>
            </a:r>
            <a:r>
              <a:rPr lang="en-US" altLang="zh-CN" sz="2400" i="1" dirty="0">
                <a:latin typeface="Times New Roman" pitchFamily="18" charset="0"/>
                <a:cs typeface="Times New Roman" pitchFamily="18" charset="0"/>
              </a:rPr>
              <a:t>main2.c </a:t>
            </a:r>
            <a:r>
              <a:rPr lang="zh-CN" altLang="en-US" sz="2400" dirty="0">
                <a:latin typeface="Times New Roman" pitchFamily="18" charset="0"/>
                <a:cs typeface="Times New Roman" pitchFamily="18" charset="0"/>
              </a:rPr>
              <a:t>，</a:t>
            </a:r>
            <a:r>
              <a:rPr lang="zh-CN" altLang="en-US" sz="2400" dirty="0"/>
              <a:t>调用 </a:t>
            </a:r>
            <a:r>
              <a:rPr lang="en-US" altLang="zh-CN" sz="2400" dirty="0" err="1"/>
              <a:t>addvec</a:t>
            </a:r>
            <a:r>
              <a:rPr lang="en-US" altLang="zh-CN" sz="2400" dirty="0"/>
              <a:t> </a:t>
            </a:r>
            <a:r>
              <a:rPr lang="zh-CN" altLang="en-US" sz="2400" dirty="0"/>
              <a:t>库函数</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200" dirty="0"/>
          </a:p>
          <a:p>
            <a:pPr marL="0" indent="0">
              <a:buNone/>
            </a:pPr>
            <a:r>
              <a:rPr lang="zh-CN" altLang="en-US" sz="2200" dirty="0"/>
              <a:t>                     头文件 </a:t>
            </a:r>
            <a:r>
              <a:rPr lang="en-US" altLang="zh-CN" sz="2200" dirty="0"/>
              <a:t>vector .h </a:t>
            </a:r>
            <a:r>
              <a:rPr lang="zh-CN" altLang="en-US" sz="2200" dirty="0"/>
              <a:t>定义了 </a:t>
            </a:r>
            <a:r>
              <a:rPr lang="en-US" altLang="zh-CN" sz="2200" dirty="0" err="1"/>
              <a:t>libvector</a:t>
            </a:r>
            <a:r>
              <a:rPr lang="en-US" altLang="zh-CN" sz="2200" dirty="0"/>
              <a:t> .a </a:t>
            </a:r>
            <a:r>
              <a:rPr lang="zh-CN" altLang="en-US" sz="2200" dirty="0"/>
              <a:t>中的函数原型</a:t>
            </a:r>
            <a:endParaRPr lang="zh-CN" altLang="en-US" sz="1900" dirty="0"/>
          </a:p>
        </p:txBody>
      </p:sp>
      <p:pic>
        <p:nvPicPr>
          <p:cNvPr id="219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111" y="1628800"/>
            <a:ext cx="8499778" cy="408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59506" y="4604084"/>
            <a:ext cx="4559968" cy="596643"/>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6" name="TextBox 5"/>
          <p:cNvSpPr txBox="1"/>
          <p:nvPr/>
        </p:nvSpPr>
        <p:spPr>
          <a:xfrm>
            <a:off x="2351583" y="1988839"/>
            <a:ext cx="2485111" cy="561855"/>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Tree>
    <p:extLst>
      <p:ext uri="{BB962C8B-B14F-4D97-AF65-F5344CB8AC3E}">
        <p14:creationId xmlns:p14="http://schemas.microsoft.com/office/powerpoint/2010/main" val="2266537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和静态库链接</a:t>
            </a: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660" y="2213997"/>
            <a:ext cx="9327844" cy="38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980728"/>
            <a:ext cx="7991475" cy="8001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6537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916079"/>
            <a:ext cx="11496600" cy="5445344"/>
          </a:xfrm>
        </p:spPr>
        <p:txBody>
          <a:bodyPr>
            <a:normAutofit/>
          </a:bodyPr>
          <a:lstStyle/>
          <a:p>
            <a:r>
              <a:rPr lang="en-US" altLang="zh-CN" sz="2400" dirty="0"/>
              <a:t> </a:t>
            </a:r>
            <a:r>
              <a:rPr lang="zh-CN" altLang="en-US" sz="2400" dirty="0"/>
              <a:t>链接器</a:t>
            </a:r>
            <a:r>
              <a:rPr lang="zh-CN" altLang="en-US" sz="2400" dirty="0">
                <a:solidFill>
                  <a:srgbClr val="FF0000"/>
                </a:solidFill>
              </a:rPr>
              <a:t>从左到右</a:t>
            </a:r>
            <a:r>
              <a:rPr lang="zh-CN" altLang="en-US" sz="2400" dirty="0"/>
              <a:t>按照它们在编译器驱动程序</a:t>
            </a:r>
            <a:r>
              <a:rPr lang="zh-CN" altLang="en-US" sz="2400" dirty="0">
                <a:solidFill>
                  <a:srgbClr val="FF0000"/>
                </a:solidFill>
              </a:rPr>
              <a:t>命令行上出现的顺序</a:t>
            </a:r>
            <a:r>
              <a:rPr lang="zh-CN" altLang="en-US" sz="2400" dirty="0"/>
              <a:t>来扫描可重定位目标文件（</a:t>
            </a:r>
            <a:r>
              <a:rPr lang="en-US" altLang="zh-CN" sz="2400" dirty="0"/>
              <a:t>.o</a:t>
            </a:r>
            <a:r>
              <a:rPr lang="zh-CN" altLang="en-US" sz="2400" dirty="0"/>
              <a:t>）和存档文件（</a:t>
            </a:r>
            <a:r>
              <a:rPr lang="en-US" altLang="zh-CN" sz="2400" dirty="0"/>
              <a:t>.a</a:t>
            </a:r>
            <a:r>
              <a:rPr lang="zh-CN" altLang="en-US" sz="2400" dirty="0"/>
              <a:t>）</a:t>
            </a:r>
            <a:endParaRPr lang="en-US" altLang="zh-CN" sz="2000" dirty="0"/>
          </a:p>
          <a:p>
            <a:pPr marL="0" indent="0">
              <a:buNone/>
            </a:pPr>
            <a:endParaRPr lang="en-US" altLang="zh-CN" sz="2000" b="0" dirty="0"/>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12675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bwMode="auto">
          <a:xfrm>
            <a:off x="6037385" y="2495727"/>
            <a:ext cx="1138735" cy="0"/>
          </a:xfrm>
          <a:prstGeom prst="line">
            <a:avLst/>
          </a:prstGeom>
          <a:noFill/>
          <a:ln w="25400"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7621561" y="2492896"/>
            <a:ext cx="1786807" cy="2831"/>
          </a:xfrm>
          <a:prstGeom prst="line">
            <a:avLst/>
          </a:prstGeom>
          <a:noFill/>
          <a:ln w="25400" cap="flat" cmpd="sng" algn="ctr">
            <a:solidFill>
              <a:srgbClr val="FF0000"/>
            </a:solidFill>
            <a:prstDash val="solid"/>
            <a:round/>
            <a:headEnd type="none" w="med" len="med"/>
            <a:tailEnd type="none" w="med" len="med"/>
          </a:ln>
          <a:effectLst/>
        </p:spPr>
      </p:cxn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2636912"/>
            <a:ext cx="7776864" cy="37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941282" y="1922929"/>
            <a:ext cx="442750" cy="353943"/>
          </a:xfrm>
          <a:prstGeom prst="rect">
            <a:avLst/>
          </a:prstGeom>
        </p:spPr>
        <p:txBody>
          <a:bodyPr wrap="none">
            <a:spAutoFit/>
          </a:bodyPr>
          <a:lstStyle/>
          <a:p>
            <a:pPr>
              <a:buNone/>
            </a:pPr>
            <a:r>
              <a:rPr lang="zh-CN" altLang="en-US" sz="2000" dirty="0">
                <a:solidFill>
                  <a:srgbClr val="FF0000"/>
                </a:solidFill>
              </a:rPr>
              <a:t>①</a:t>
            </a:r>
          </a:p>
        </p:txBody>
      </p:sp>
      <p:sp>
        <p:nvSpPr>
          <p:cNvPr id="3" name="矩形 2"/>
          <p:cNvSpPr/>
          <p:nvPr/>
        </p:nvSpPr>
        <p:spPr>
          <a:xfrm>
            <a:off x="7320136" y="1922929"/>
            <a:ext cx="442750" cy="353943"/>
          </a:xfrm>
          <a:prstGeom prst="rect">
            <a:avLst/>
          </a:prstGeom>
        </p:spPr>
        <p:txBody>
          <a:bodyPr wrap="none">
            <a:spAutoFit/>
          </a:bodyPr>
          <a:lstStyle/>
          <a:p>
            <a:pPr>
              <a:buNone/>
            </a:pPr>
            <a:r>
              <a:rPr lang="zh-CN" altLang="en-US" sz="2000" dirty="0">
                <a:solidFill>
                  <a:srgbClr val="FF0000"/>
                </a:solidFill>
              </a:rPr>
              <a:t>②</a:t>
            </a:r>
          </a:p>
        </p:txBody>
      </p:sp>
    </p:spTree>
    <p:extLst>
      <p:ext uri="{BB962C8B-B14F-4D97-AF65-F5344CB8AC3E}">
        <p14:creationId xmlns:p14="http://schemas.microsoft.com/office/powerpoint/2010/main" val="275151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874484"/>
            <a:ext cx="11496600" cy="5445344"/>
          </a:xfrm>
        </p:spPr>
        <p:txBody>
          <a:bodyPr>
            <a:normAutofit/>
          </a:bodyPr>
          <a:lstStyle/>
          <a:p>
            <a:r>
              <a:rPr lang="zh-CN" altLang="en-US" sz="2400" dirty="0"/>
              <a:t> 在扫描中，链接器维护一个可重定位目标文件的集合 </a:t>
            </a:r>
            <a:r>
              <a:rPr lang="en-US" altLang="zh-CN" sz="2400" dirty="0"/>
              <a:t>E</a:t>
            </a:r>
            <a:r>
              <a:rPr lang="zh-CN" altLang="en-US" sz="2400" dirty="0"/>
              <a:t>（这个集合中的文件会被合并起来形成可执行文件），一个未解析的符号（即引用了但是尚未定义的符号）集合 </a:t>
            </a:r>
            <a:r>
              <a:rPr lang="en-US" altLang="zh-CN" sz="2400" dirty="0"/>
              <a:t>U, </a:t>
            </a:r>
            <a:r>
              <a:rPr lang="zh-CN" altLang="en-US" sz="2400" dirty="0"/>
              <a:t>以及一个在前面输入文件中已定义的符号集合 </a:t>
            </a:r>
            <a:r>
              <a:rPr lang="en-US" altLang="zh-CN" sz="2400" dirty="0"/>
              <a:t>D</a:t>
            </a:r>
          </a:p>
          <a:p>
            <a:endParaRPr lang="en-US" altLang="zh-CN" sz="2000" b="0" dirty="0">
              <a:latin typeface="Courier New" pitchFamily="49" charset="0"/>
              <a:cs typeface="Courier New" pitchFamily="49" charset="0"/>
            </a:endParaRPr>
          </a:p>
          <a:p>
            <a:r>
              <a:rPr lang="zh-CN" altLang="en-US" sz="2400" dirty="0"/>
              <a:t> 初始时，</a:t>
            </a:r>
            <a:r>
              <a:rPr lang="en-US" altLang="zh-CN" sz="2400" dirty="0"/>
              <a:t>E </a:t>
            </a:r>
            <a:r>
              <a:rPr lang="zh-CN" altLang="en-US" sz="2400" dirty="0"/>
              <a:t>、 </a:t>
            </a:r>
            <a:r>
              <a:rPr lang="en-US" altLang="zh-CN" sz="2400" dirty="0"/>
              <a:t>U </a:t>
            </a:r>
            <a:r>
              <a:rPr lang="zh-CN" altLang="en-US" sz="2400" dirty="0"/>
              <a:t>和 </a:t>
            </a:r>
            <a:r>
              <a:rPr lang="en-US" altLang="zh-CN" sz="2400" dirty="0"/>
              <a:t>D </a:t>
            </a:r>
            <a:r>
              <a:rPr lang="zh-CN" altLang="en-US" sz="2400" dirty="0"/>
              <a:t>均为空</a:t>
            </a:r>
            <a:endParaRPr lang="en-US" altLang="zh-CN" sz="2400" dirty="0"/>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sz="2400" dirty="0">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3490193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828131"/>
            <a:ext cx="11496600" cy="5445344"/>
          </a:xfrm>
        </p:spPr>
        <p:txBody>
          <a:bodyPr>
            <a:normAutofit/>
          </a:bodyPr>
          <a:lstStyle/>
          <a:p>
            <a:r>
              <a:rPr lang="zh-CN" altLang="en-US" sz="2400" dirty="0"/>
              <a:t> 对于命令行上的每个输入文件 </a:t>
            </a:r>
            <a:r>
              <a:rPr lang="en-US" altLang="zh-CN" sz="2000" i="1" dirty="0">
                <a:latin typeface="Consolas" pitchFamily="49" charset="0"/>
                <a:cs typeface="Consolas" pitchFamily="49" charset="0"/>
              </a:rPr>
              <a:t>f</a:t>
            </a:r>
            <a:r>
              <a:rPr lang="en-US" altLang="zh-CN" sz="2400" dirty="0"/>
              <a:t>, </a:t>
            </a:r>
            <a:r>
              <a:rPr lang="zh-CN" altLang="en-US" sz="2400" dirty="0"/>
              <a:t>链接器会判断 </a:t>
            </a:r>
            <a:r>
              <a:rPr lang="en-US" altLang="zh-CN" sz="2000" i="1" dirty="0">
                <a:latin typeface="Consolas" pitchFamily="49" charset="0"/>
                <a:cs typeface="Consolas" pitchFamily="49" charset="0"/>
              </a:rPr>
              <a:t>f</a:t>
            </a:r>
            <a:r>
              <a:rPr lang="en-US" altLang="zh-CN" sz="2400" dirty="0"/>
              <a:t> </a:t>
            </a:r>
            <a:r>
              <a:rPr lang="zh-CN" altLang="en-US" sz="2400" dirty="0"/>
              <a:t>是一个目标文件还是一个存档文</a:t>
            </a:r>
          </a:p>
          <a:p>
            <a:pPr marL="0" indent="0">
              <a:buNone/>
            </a:pPr>
            <a:r>
              <a:rPr lang="zh-CN" altLang="en-US" sz="2400" dirty="0"/>
              <a:t>件</a:t>
            </a:r>
            <a:endParaRPr lang="en-US" altLang="zh-CN" sz="2000" b="0" dirty="0"/>
          </a:p>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是一个目标文件，那么链接器把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添加到 </a:t>
            </a:r>
            <a:r>
              <a:rPr lang="en-US" altLang="zh-CN" sz="2000" dirty="0">
                <a:solidFill>
                  <a:srgbClr val="FF0000"/>
                </a:solidFill>
                <a:latin typeface="Courier New" pitchFamily="49" charset="0"/>
                <a:cs typeface="Courier New" pitchFamily="49" charset="0"/>
              </a:rPr>
              <a:t>E</a:t>
            </a:r>
            <a:r>
              <a:rPr lang="en-US" altLang="zh-CN" sz="2000" dirty="0">
                <a:latin typeface="Courier New" pitchFamily="49" charset="0"/>
                <a:cs typeface="Courier New" pitchFamily="49" charset="0"/>
              </a:rPr>
              <a:t>, </a:t>
            </a:r>
          </a:p>
          <a:p>
            <a:pPr marL="355998" lvl="1" indent="0">
              <a:buNone/>
            </a:pP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修改 </a:t>
            </a:r>
            <a:r>
              <a:rPr lang="en-US" altLang="zh-CN" sz="2000" dirty="0">
                <a:solidFill>
                  <a:srgbClr val="FF0000"/>
                </a:solidFill>
                <a:latin typeface="Courier New" pitchFamily="49" charset="0"/>
                <a:cs typeface="Courier New" pitchFamily="49" charset="0"/>
              </a:rPr>
              <a:t>U</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和 </a:t>
            </a:r>
            <a:r>
              <a:rPr lang="en-US" altLang="zh-CN" sz="2000" dirty="0">
                <a:solidFill>
                  <a:srgbClr val="FF0000"/>
                </a:solidFill>
                <a:latin typeface="Courier New" pitchFamily="49" charset="0"/>
                <a:cs typeface="Courier New" pitchFamily="49" charset="0"/>
              </a:rPr>
              <a:t>D</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来反映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中的符号定义和引用</a:t>
            </a:r>
            <a:endParaRPr lang="en-US" altLang="zh-CN" sz="2000" dirty="0">
              <a:latin typeface="Courier New" pitchFamily="49" charset="0"/>
              <a:cs typeface="Courier New" pitchFamily="49" charset="0"/>
            </a:endParaRPr>
          </a:p>
        </p:txBody>
      </p:sp>
      <p:sp>
        <p:nvSpPr>
          <p:cNvPr id="5" name="矩形 4"/>
          <p:cNvSpPr/>
          <p:nvPr/>
        </p:nvSpPr>
        <p:spPr bwMode="auto">
          <a:xfrm>
            <a:off x="29973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endParaRPr lang="zh-CN" altLang="en-US" sz="2400" dirty="0">
              <a:latin typeface="Calibri" pitchFamily="34" charset="0"/>
            </a:endParaRPr>
          </a:p>
        </p:txBody>
      </p:sp>
      <p:sp>
        <p:nvSpPr>
          <p:cNvPr id="6" name="矩形 5"/>
          <p:cNvSpPr/>
          <p:nvPr/>
        </p:nvSpPr>
        <p:spPr>
          <a:xfrm>
            <a:off x="72340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309210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latin typeface="Calibri" pitchFamily="34" charset="0"/>
              </a:rPr>
              <a:t>addvec</a:t>
            </a:r>
            <a:endParaRPr lang="en-US" altLang="zh-CN" sz="2400" b="0" i="1" dirty="0">
              <a:latin typeface="Calibri" pitchFamily="34" charset="0"/>
            </a:endParaRPr>
          </a:p>
          <a:p>
            <a:pPr algn="ctr">
              <a:buNone/>
            </a:pPr>
            <a:r>
              <a:rPr lang="en-US" altLang="zh-CN" sz="2400" b="0" i="1" dirty="0" err="1">
                <a:latin typeface="Calibri" pitchFamily="34" charset="0"/>
              </a:rPr>
              <a:t>printf</a:t>
            </a:r>
            <a:endParaRPr lang="zh-CN" altLang="en-US" sz="2400" b="0" i="1" dirty="0">
              <a:latin typeface="Calibri" pitchFamily="34" charset="0"/>
            </a:endParaRPr>
          </a:p>
        </p:txBody>
      </p:sp>
      <p:sp>
        <p:nvSpPr>
          <p:cNvPr id="8" name="矩形 7"/>
          <p:cNvSpPr/>
          <p:nvPr/>
        </p:nvSpPr>
        <p:spPr>
          <a:xfrm>
            <a:off x="224585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590480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latin typeface="Calibri" pitchFamily="34" charset="0"/>
              </a:rPr>
              <a:t>x</a:t>
            </a:r>
          </a:p>
          <a:p>
            <a:pPr algn="ctr">
              <a:buNone/>
            </a:pPr>
            <a:r>
              <a:rPr lang="en-US" altLang="zh-CN" sz="2400" b="0" i="1" dirty="0">
                <a:latin typeface="Calibri" pitchFamily="34" charset="0"/>
              </a:rPr>
              <a:t>y</a:t>
            </a:r>
          </a:p>
          <a:p>
            <a:pPr algn="ctr">
              <a:buNone/>
            </a:pPr>
            <a:r>
              <a:rPr lang="en-US" altLang="zh-CN" sz="2400" b="0" i="1" dirty="0">
                <a:latin typeface="Calibri" pitchFamily="34" charset="0"/>
              </a:rPr>
              <a:t>z</a:t>
            </a:r>
          </a:p>
          <a:p>
            <a:pPr algn="ctr">
              <a:buNone/>
            </a:pPr>
            <a:r>
              <a:rPr lang="en-US" altLang="zh-CN" sz="2400" b="0" i="1" dirty="0">
                <a:latin typeface="Calibri" pitchFamily="34" charset="0"/>
              </a:rPr>
              <a:t>main</a:t>
            </a:r>
            <a:endParaRPr lang="zh-CN" altLang="en-US" sz="2400" b="0" i="1" dirty="0">
              <a:latin typeface="Calibri" pitchFamily="34" charset="0"/>
            </a:endParaRPr>
          </a:p>
        </p:txBody>
      </p:sp>
      <p:sp>
        <p:nvSpPr>
          <p:cNvPr id="10" name="矩形 9"/>
          <p:cNvSpPr/>
          <p:nvPr/>
        </p:nvSpPr>
        <p:spPr>
          <a:xfrm>
            <a:off x="540513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98" y="3134866"/>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4840510" y="3550803"/>
            <a:ext cx="1138735" cy="0"/>
          </a:xfrm>
          <a:prstGeom prst="line">
            <a:avLst/>
          </a:prstGeom>
          <a:noFill/>
          <a:ln w="25400" cap="flat" cmpd="sng" algn="ctr">
            <a:solidFill>
              <a:srgbClr val="FF0000"/>
            </a:solidFill>
            <a:prstDash val="solid"/>
            <a:round/>
            <a:headEnd type="none" w="med" len="med"/>
            <a:tailEnd type="none" w="med" len="med"/>
          </a:ln>
          <a:effectLst/>
        </p:spPr>
      </p:cxn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870" y="2780928"/>
            <a:ext cx="7776864" cy="37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333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750786"/>
            <a:ext cx="11496600" cy="5445344"/>
          </a:xfrm>
        </p:spPr>
        <p:txBody>
          <a:bodyPr>
            <a:normAutofit/>
          </a:bodyPr>
          <a:lstStyle/>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a:t>
            </a:r>
            <a:r>
              <a:rPr lang="en-US" altLang="zh-CN" sz="2000" dirty="0">
                <a:latin typeface="Courier New" pitchFamily="49" charset="0"/>
                <a:cs typeface="Courier New" pitchFamily="49" charset="0"/>
              </a:rPr>
              <a:t>.a </a:t>
            </a:r>
            <a:r>
              <a:rPr lang="zh-CN" altLang="en-US" sz="2000" dirty="0">
                <a:latin typeface="Courier New" pitchFamily="49" charset="0"/>
                <a:cs typeface="Courier New" pitchFamily="49" charset="0"/>
              </a:rPr>
              <a:t>存档文件，那么链接器就尝试匹配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中未解析的符号和由存档文件成员定义的符号。如果某个存档文件成员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定义了一个符号来解析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中的一个引用，那么就将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加到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中，并且链接器修改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来反映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中的符号定义和引用。对存档文件中所有的成员目标文件都依次进行这个过程，直到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都不再发生变化。此时，任何不包含在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中的成员目标文件都简单地被丢弃。</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endParaRPr lang="zh-CN" altLang="en-US" sz="2400" dirty="0">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latin typeface="Calibri" pitchFamily="34" charset="0"/>
              </a:rPr>
              <a:t>addvec</a:t>
            </a:r>
            <a:endParaRPr lang="en-US" altLang="zh-CN" sz="2400" b="0" i="1" dirty="0">
              <a:latin typeface="Calibri" pitchFamily="34" charset="0"/>
            </a:endParaRPr>
          </a:p>
          <a:p>
            <a:pPr algn="ctr">
              <a:buNone/>
            </a:pPr>
            <a:r>
              <a:rPr lang="en-US" altLang="zh-CN" sz="2400" b="0" i="1" dirty="0" err="1">
                <a:latin typeface="Calibri" pitchFamily="34" charset="0"/>
              </a:rPr>
              <a:t>printf</a:t>
            </a:r>
            <a:endParaRPr lang="zh-CN" altLang="en-US" sz="2400" b="0" i="1"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a:latin typeface="Calibri" pitchFamily="34" charset="0"/>
              </a:rPr>
              <a:t>x</a:t>
            </a:r>
          </a:p>
          <a:p>
            <a:pPr algn="ctr">
              <a:buNone/>
            </a:pPr>
            <a:r>
              <a:rPr lang="en-US" altLang="zh-CN" sz="2400" b="0" i="1" dirty="0">
                <a:latin typeface="Calibri" pitchFamily="34" charset="0"/>
              </a:rPr>
              <a:t>y</a:t>
            </a:r>
          </a:p>
          <a:p>
            <a:pPr algn="ctr">
              <a:buNone/>
            </a:pPr>
            <a:r>
              <a:rPr lang="en-US" altLang="zh-CN" sz="2400" b="0" i="1" dirty="0">
                <a:latin typeface="Calibri" pitchFamily="34" charset="0"/>
              </a:rPr>
              <a:t>z</a:t>
            </a:r>
          </a:p>
          <a:p>
            <a:pPr algn="ctr">
              <a:buNone/>
            </a:pPr>
            <a:r>
              <a:rPr lang="en-US" altLang="zh-CN" sz="2400" b="0" i="1" dirty="0">
                <a:latin typeface="Calibri" pitchFamily="34" charset="0"/>
              </a:rPr>
              <a:t>main</a:t>
            </a:r>
            <a:endParaRPr lang="zh-CN" altLang="en-US" sz="2400" b="0" i="1" dirty="0">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320687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6960096" y="3645024"/>
            <a:ext cx="1944216" cy="0"/>
          </a:xfrm>
          <a:prstGeom prst="line">
            <a:avLst/>
          </a:prstGeom>
          <a:noFill/>
          <a:ln w="25400" cap="flat" cmpd="sng" algn="ctr">
            <a:solidFill>
              <a:srgbClr val="FF0000"/>
            </a:solidFill>
            <a:prstDash val="solid"/>
            <a:round/>
            <a:headEnd type="none" w="med" len="med"/>
            <a:tailEnd type="none" w="med" len="med"/>
          </a:ln>
          <a:effectLst/>
        </p:spPr>
      </p:cxnSp>
      <p:sp>
        <p:nvSpPr>
          <p:cNvPr id="14" name="矩形 13"/>
          <p:cNvSpPr/>
          <p:nvPr/>
        </p:nvSpPr>
        <p:spPr>
          <a:xfrm>
            <a:off x="9211440" y="2996952"/>
            <a:ext cx="2411238" cy="409023"/>
          </a:xfrm>
          <a:prstGeom prst="rect">
            <a:avLst/>
          </a:prstGeom>
        </p:spPr>
        <p:txBody>
          <a:bodyPr wrap="none">
            <a:spAutoFit/>
          </a:bodyPr>
          <a:lstStyle/>
          <a:p>
            <a:pPr marL="0" lvl="1"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b="0" i="1" kern="0" dirty="0" err="1">
                <a:solidFill>
                  <a:schemeClr val="accent6">
                    <a:lumMod val="60000"/>
                    <a:lumOff val="40000"/>
                  </a:schemeClr>
                </a:solidFill>
                <a:latin typeface="Calibri" pitchFamily="34" charset="0"/>
              </a:rPr>
              <a:t>addvec</a:t>
            </a:r>
            <a:r>
              <a:rPr lang="en-US" altLang="zh-CN" sz="2400" b="0" kern="0" dirty="0">
                <a:solidFill>
                  <a:schemeClr val="accent6">
                    <a:lumMod val="60000"/>
                    <a:lumOff val="40000"/>
                  </a:schemeClr>
                </a:solidFill>
                <a:latin typeface="Calibri" pitchFamily="34" charset="0"/>
              </a:rPr>
              <a:t> &amp; </a:t>
            </a:r>
            <a:r>
              <a:rPr lang="en-US" altLang="zh-CN" sz="2400" b="0" i="1" kern="0" dirty="0" err="1">
                <a:solidFill>
                  <a:schemeClr val="accent6">
                    <a:lumMod val="60000"/>
                    <a:lumOff val="40000"/>
                  </a:schemeClr>
                </a:solidFill>
                <a:latin typeface="Calibri" pitchFamily="34" charset="0"/>
              </a:rPr>
              <a:t>multvec</a:t>
            </a:r>
            <a:endParaRPr lang="en-US" altLang="zh-CN" sz="2400" b="0" i="1" kern="0" dirty="0">
              <a:solidFill>
                <a:schemeClr val="accent6">
                  <a:lumMod val="60000"/>
                  <a:lumOff val="40000"/>
                </a:schemeClr>
              </a:solidFill>
              <a:latin typeface="Calibri" pitchFamily="34" charset="0"/>
            </a:endParaRPr>
          </a:p>
        </p:txBody>
      </p:sp>
    </p:spTree>
    <p:extLst>
      <p:ext uri="{BB962C8B-B14F-4D97-AF65-F5344CB8AC3E}">
        <p14:creationId xmlns:p14="http://schemas.microsoft.com/office/powerpoint/2010/main" val="2716485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764212"/>
            <a:ext cx="11496600" cy="5445344"/>
          </a:xfrm>
        </p:spPr>
        <p:txBody>
          <a:bodyPr>
            <a:normAutofit/>
          </a:bodyPr>
          <a:lstStyle/>
          <a:p>
            <a:pPr lvl="1"/>
            <a:r>
              <a:rPr lang="zh-CN" altLang="en-US" sz="2400" dirty="0">
                <a:latin typeface="Courier New" pitchFamily="49" charset="0"/>
                <a:cs typeface="Courier New" pitchFamily="49" charset="0"/>
              </a:rPr>
              <a:t> </a:t>
            </a:r>
            <a:r>
              <a:rPr lang="zh-CN" altLang="en-US" sz="2000" dirty="0">
                <a:latin typeface="Courier New" pitchFamily="49" charset="0"/>
                <a:cs typeface="Courier New" pitchFamily="49" charset="0"/>
              </a:rPr>
              <a:t>如果 </a:t>
            </a:r>
            <a:r>
              <a:rPr lang="en-US" altLang="zh-CN" sz="2000" i="1" dirty="0">
                <a:latin typeface="Consolas" pitchFamily="49" charset="0"/>
                <a:ea typeface="+mn-ea"/>
                <a:cs typeface="Consolas" pitchFamily="49" charset="0"/>
              </a:rPr>
              <a:t>f</a:t>
            </a:r>
            <a:r>
              <a:rPr lang="en-US" altLang="zh-CN" sz="2000" dirty="0">
                <a:latin typeface="Courier New" pitchFamily="49" charset="0"/>
                <a:cs typeface="Courier New" pitchFamily="49" charset="0"/>
              </a:rPr>
              <a:t> </a:t>
            </a:r>
            <a:r>
              <a:rPr lang="zh-CN" altLang="en-US" sz="2000" dirty="0">
                <a:latin typeface="Courier New" pitchFamily="49" charset="0"/>
                <a:cs typeface="Courier New" pitchFamily="49" charset="0"/>
              </a:rPr>
              <a:t>是一个</a:t>
            </a:r>
            <a:r>
              <a:rPr lang="en-US" altLang="zh-CN" sz="2000" dirty="0">
                <a:latin typeface="Courier New" pitchFamily="49" charset="0"/>
                <a:cs typeface="Courier New" pitchFamily="49" charset="0"/>
              </a:rPr>
              <a:t>.a </a:t>
            </a:r>
            <a:r>
              <a:rPr lang="zh-CN" altLang="en-US" sz="2000" dirty="0">
                <a:latin typeface="Courier New" pitchFamily="49" charset="0"/>
                <a:cs typeface="Courier New" pitchFamily="49" charset="0"/>
              </a:rPr>
              <a:t>文件，那么链接器就尝试匹配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中未解析的符号和由存档文件成员定义的符号。如果某个存档文件成员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定义了一个符号来解析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中的一个引用，那么就将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加到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中，并且链接器修改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来反映 </a:t>
            </a:r>
            <a:r>
              <a:rPr lang="en-US" altLang="zh-CN" sz="2000" dirty="0">
                <a:latin typeface="Courier New" pitchFamily="49" charset="0"/>
                <a:cs typeface="Courier New" pitchFamily="49" charset="0"/>
              </a:rPr>
              <a:t>m </a:t>
            </a:r>
            <a:r>
              <a:rPr lang="zh-CN" altLang="en-US" sz="2000" dirty="0">
                <a:latin typeface="Courier New" pitchFamily="49" charset="0"/>
                <a:cs typeface="Courier New" pitchFamily="49" charset="0"/>
              </a:rPr>
              <a:t>中的符号定义和引用。对存档文件中所有的成员目标文件都依次进行这个过程，直到 </a:t>
            </a:r>
            <a:r>
              <a:rPr lang="en-US" altLang="zh-CN" sz="2000" dirty="0">
                <a:latin typeface="Courier New" pitchFamily="49" charset="0"/>
                <a:cs typeface="Courier New" pitchFamily="49" charset="0"/>
              </a:rPr>
              <a:t>U </a:t>
            </a:r>
            <a:r>
              <a:rPr lang="zh-CN" altLang="en-US" sz="2000" dirty="0">
                <a:latin typeface="Courier New" pitchFamily="49" charset="0"/>
                <a:cs typeface="Courier New" pitchFamily="49" charset="0"/>
              </a:rPr>
              <a:t>和 </a:t>
            </a:r>
            <a:r>
              <a:rPr lang="en-US" altLang="zh-CN" sz="2000" dirty="0">
                <a:latin typeface="Courier New" pitchFamily="49" charset="0"/>
                <a:cs typeface="Courier New" pitchFamily="49" charset="0"/>
              </a:rPr>
              <a:t>D </a:t>
            </a:r>
            <a:r>
              <a:rPr lang="zh-CN" altLang="en-US" sz="2000" dirty="0">
                <a:latin typeface="Courier New" pitchFamily="49" charset="0"/>
                <a:cs typeface="Courier New" pitchFamily="49" charset="0"/>
              </a:rPr>
              <a:t>都不再发生变化。此时，任何不包含在 </a:t>
            </a:r>
            <a:r>
              <a:rPr lang="en-US" altLang="zh-CN" sz="2000" dirty="0">
                <a:latin typeface="Courier New" pitchFamily="49" charset="0"/>
                <a:cs typeface="Courier New" pitchFamily="49" charset="0"/>
              </a:rPr>
              <a:t>E </a:t>
            </a:r>
            <a:r>
              <a:rPr lang="zh-CN" altLang="en-US" sz="2000" dirty="0">
                <a:latin typeface="Courier New" pitchFamily="49" charset="0"/>
                <a:cs typeface="Courier New" pitchFamily="49" charset="0"/>
              </a:rPr>
              <a:t>中的成员目标文件都简单地被丢弃。</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solidFill>
                  <a:srgbClr val="FF0000"/>
                </a:solidFill>
                <a:latin typeface="Calibri" pitchFamily="34" charset="0"/>
              </a:rPr>
              <a:t>addvec.o</a:t>
            </a:r>
            <a:endParaRPr lang="zh-CN" altLang="en-US" sz="2400" i="1" dirty="0">
              <a:solidFill>
                <a:srgbClr val="FF0000"/>
              </a:solidFill>
              <a:latin typeface="Calibri" pitchFamily="34" charset="0"/>
            </a:endParaRPr>
          </a:p>
        </p:txBody>
      </p:sp>
      <p:sp>
        <p:nvSpPr>
          <p:cNvPr id="6" name="矩形 5"/>
          <p:cNvSpPr/>
          <p:nvPr/>
        </p:nvSpPr>
        <p:spPr>
          <a:xfrm>
            <a:off x="2338931" y="3800763"/>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latin typeface="Calibri" pitchFamily="34" charset="0"/>
              </a:rPr>
              <a:t>printf</a:t>
            </a:r>
            <a:endParaRPr lang="zh-CN" altLang="en-US" sz="2400" b="0" i="1" dirty="0">
              <a:latin typeface="Calibri" pitchFamily="34" charset="0"/>
            </a:endParaRPr>
          </a:p>
        </p:txBody>
      </p:sp>
      <p:sp>
        <p:nvSpPr>
          <p:cNvPr id="8" name="矩形 7"/>
          <p:cNvSpPr/>
          <p:nvPr/>
        </p:nvSpPr>
        <p:spPr>
          <a:xfrm>
            <a:off x="3861387" y="3789040"/>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600"/>
              </a:spcBef>
              <a:buNone/>
            </a:pPr>
            <a:r>
              <a:rPr lang="en-US" altLang="zh-CN" sz="2400" b="0" i="1" dirty="0">
                <a:latin typeface="Calibri" pitchFamily="34" charset="0"/>
              </a:rPr>
              <a:t>x</a:t>
            </a:r>
          </a:p>
          <a:p>
            <a:pPr algn="ctr">
              <a:spcBef>
                <a:spcPts val="600"/>
              </a:spcBef>
              <a:buNone/>
            </a:pPr>
            <a:r>
              <a:rPr lang="en-US" altLang="zh-CN" sz="2400" b="0" i="1" dirty="0">
                <a:latin typeface="Calibri" pitchFamily="34" charset="0"/>
              </a:rPr>
              <a:t>y</a:t>
            </a:r>
          </a:p>
          <a:p>
            <a:pPr algn="ctr">
              <a:spcBef>
                <a:spcPts val="600"/>
              </a:spcBef>
              <a:buNone/>
            </a:pPr>
            <a:r>
              <a:rPr lang="en-US" altLang="zh-CN" sz="2400" b="0" i="1" dirty="0">
                <a:latin typeface="Calibri" pitchFamily="34" charset="0"/>
              </a:rPr>
              <a:t>z</a:t>
            </a:r>
          </a:p>
          <a:p>
            <a:pPr algn="ctr">
              <a:spcBef>
                <a:spcPts val="600"/>
              </a:spcBef>
              <a:buNone/>
            </a:pPr>
            <a:r>
              <a:rPr lang="en-US" altLang="zh-CN" sz="2400" b="0" i="1" dirty="0">
                <a:latin typeface="Calibri" pitchFamily="34" charset="0"/>
              </a:rPr>
              <a:t>main</a:t>
            </a:r>
          </a:p>
          <a:p>
            <a:pPr algn="ctr">
              <a:spcBef>
                <a:spcPts val="600"/>
              </a:spcBef>
              <a:buNone/>
            </a:pPr>
            <a:r>
              <a:rPr lang="en-US" altLang="zh-CN" sz="2400" b="0" i="1" dirty="0" err="1">
                <a:solidFill>
                  <a:srgbClr val="FF0000"/>
                </a:solidFill>
                <a:latin typeface="Calibri" pitchFamily="34" charset="0"/>
              </a:rPr>
              <a:t>addvec</a:t>
            </a:r>
            <a:endParaRPr lang="zh-CN" altLang="en-US" sz="2400" b="0" i="1" dirty="0">
              <a:solidFill>
                <a:srgbClr val="FF0000"/>
              </a:solidFill>
              <a:latin typeface="Calibri" pitchFamily="34" charset="0"/>
            </a:endParaRPr>
          </a:p>
        </p:txBody>
      </p:sp>
      <p:sp>
        <p:nvSpPr>
          <p:cNvPr id="10" name="矩形 9"/>
          <p:cNvSpPr/>
          <p:nvPr/>
        </p:nvSpPr>
        <p:spPr>
          <a:xfrm>
            <a:off x="7020668" y="3793505"/>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3206874"/>
            <a:ext cx="8096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连接符 11"/>
          <p:cNvCxnSpPr/>
          <p:nvPr/>
        </p:nvCxnSpPr>
        <p:spPr bwMode="auto">
          <a:xfrm>
            <a:off x="6960096" y="3645024"/>
            <a:ext cx="1944216" cy="0"/>
          </a:xfrm>
          <a:prstGeom prst="line">
            <a:avLst/>
          </a:prstGeom>
          <a:noFill/>
          <a:ln w="25400" cap="flat" cmpd="sng" algn="ctr">
            <a:solidFill>
              <a:srgbClr val="FF0000"/>
            </a:solidFill>
            <a:prstDash val="solid"/>
            <a:round/>
            <a:headEnd type="none" w="med" len="med"/>
            <a:tailEnd type="none" w="med" len="med"/>
          </a:ln>
          <a:effectLst/>
        </p:spPr>
      </p:cxnSp>
      <p:sp>
        <p:nvSpPr>
          <p:cNvPr id="14" name="矩形 13"/>
          <p:cNvSpPr/>
          <p:nvPr/>
        </p:nvSpPr>
        <p:spPr>
          <a:xfrm>
            <a:off x="9211440" y="2996952"/>
            <a:ext cx="2411238" cy="409023"/>
          </a:xfrm>
          <a:prstGeom prst="rect">
            <a:avLst/>
          </a:prstGeom>
        </p:spPr>
        <p:txBody>
          <a:bodyPr wrap="none">
            <a:spAutoFit/>
          </a:bodyPr>
          <a:lstStyle/>
          <a:p>
            <a:pPr marL="0" lvl="1"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400" b="0" i="1" kern="0" dirty="0" err="1">
                <a:solidFill>
                  <a:schemeClr val="accent6">
                    <a:lumMod val="60000"/>
                    <a:lumOff val="40000"/>
                  </a:schemeClr>
                </a:solidFill>
                <a:latin typeface="Calibri" pitchFamily="34" charset="0"/>
              </a:rPr>
              <a:t>addvec</a:t>
            </a:r>
            <a:r>
              <a:rPr lang="en-US" altLang="zh-CN" sz="2400" b="0" kern="0" dirty="0">
                <a:solidFill>
                  <a:schemeClr val="accent6">
                    <a:lumMod val="60000"/>
                    <a:lumOff val="40000"/>
                  </a:schemeClr>
                </a:solidFill>
                <a:latin typeface="Calibri" pitchFamily="34" charset="0"/>
              </a:rPr>
              <a:t> &amp; </a:t>
            </a:r>
            <a:r>
              <a:rPr lang="en-US" altLang="zh-CN" sz="2400" b="0" i="1" kern="0" dirty="0" err="1">
                <a:solidFill>
                  <a:schemeClr val="accent6">
                    <a:lumMod val="60000"/>
                    <a:lumOff val="40000"/>
                  </a:schemeClr>
                </a:solidFill>
                <a:latin typeface="Calibri" pitchFamily="34" charset="0"/>
              </a:rPr>
              <a:t>multvec</a:t>
            </a:r>
            <a:endParaRPr lang="en-US" altLang="zh-CN" sz="2400" b="0" i="1" kern="0" dirty="0">
              <a:solidFill>
                <a:schemeClr val="accent6">
                  <a:lumMod val="60000"/>
                  <a:lumOff val="40000"/>
                </a:schemeClr>
              </a:solidFill>
              <a:latin typeface="Calibri" pitchFamily="34" charset="0"/>
            </a:endParaRPr>
          </a:p>
        </p:txBody>
      </p:sp>
    </p:spTree>
    <p:extLst>
      <p:ext uri="{BB962C8B-B14F-4D97-AF65-F5344CB8AC3E}">
        <p14:creationId xmlns:p14="http://schemas.microsoft.com/office/powerpoint/2010/main" val="187261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407368" y="858896"/>
            <a:ext cx="11496600" cy="5445344"/>
          </a:xfrm>
        </p:spPr>
        <p:txBody>
          <a:bodyPr>
            <a:normAutofit/>
          </a:bodyPr>
          <a:lstStyle/>
          <a:p>
            <a:pPr lvl="1"/>
            <a:r>
              <a:rPr lang="zh-CN" altLang="en-US" sz="2400" dirty="0">
                <a:latin typeface="Courier New" pitchFamily="49" charset="0"/>
                <a:cs typeface="Courier New" pitchFamily="49" charset="0"/>
              </a:rPr>
              <a:t> 默认：</a:t>
            </a:r>
            <a:r>
              <a:rPr lang="en-US" altLang="zh-CN" sz="2400" i="1" dirty="0" err="1">
                <a:latin typeface="Consolas" pitchFamily="49" charset="0"/>
                <a:ea typeface="+mn-ea"/>
                <a:cs typeface="Consolas" pitchFamily="49" charset="0"/>
              </a:rPr>
              <a:t>libc.a</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en-US" altLang="zh-CN" sz="2400" b="0" i="1" dirty="0">
              <a:latin typeface="Calibri" pitchFamily="34" charset="0"/>
            </a:endParaRPr>
          </a:p>
          <a:p>
            <a:pPr algn="ctr">
              <a:lnSpc>
                <a:spcPct val="100000"/>
              </a:lnSpc>
              <a:spcBef>
                <a:spcPct val="0"/>
              </a:spcBef>
              <a:buClrTx/>
              <a:buSzTx/>
              <a:buNone/>
            </a:pPr>
            <a:r>
              <a:rPr lang="en-US" altLang="zh-CN" sz="2400" b="0" i="1" dirty="0" err="1">
                <a:solidFill>
                  <a:srgbClr val="FF0000"/>
                </a:solidFill>
                <a:latin typeface="Calibri" pitchFamily="34" charset="0"/>
              </a:rPr>
              <a:t>printf.o</a:t>
            </a:r>
            <a:endParaRPr lang="zh-CN" altLang="en-US" sz="2400" i="1" dirty="0">
              <a:solidFill>
                <a:srgbClr val="FF0000"/>
              </a:solidFill>
              <a:latin typeface="Calibri" pitchFamily="34" charset="0"/>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endParaRPr lang="zh-CN" altLang="en-US" sz="2400" b="0" i="1" dirty="0">
              <a:latin typeface="Calibri" pitchFamily="34" charset="0"/>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0"/>
              </a:spcBef>
              <a:buNone/>
            </a:pPr>
            <a:r>
              <a:rPr lang="en-US" altLang="zh-CN" sz="2400" b="0" i="1" dirty="0">
                <a:latin typeface="Calibri" pitchFamily="34" charset="0"/>
              </a:rPr>
              <a:t>x</a:t>
            </a:r>
          </a:p>
          <a:p>
            <a:pPr algn="ctr">
              <a:spcBef>
                <a:spcPts val="0"/>
              </a:spcBef>
              <a:buNone/>
            </a:pPr>
            <a:r>
              <a:rPr lang="en-US" altLang="zh-CN" sz="2400" b="0" i="1" dirty="0">
                <a:latin typeface="Calibri" pitchFamily="34" charset="0"/>
              </a:rPr>
              <a:t>y</a:t>
            </a:r>
          </a:p>
          <a:p>
            <a:pPr algn="ctr">
              <a:spcBef>
                <a:spcPts val="0"/>
              </a:spcBef>
              <a:buNone/>
            </a:pPr>
            <a:r>
              <a:rPr lang="en-US" altLang="zh-CN" sz="2400" b="0" i="1" dirty="0">
                <a:latin typeface="Calibri" pitchFamily="34" charset="0"/>
              </a:rPr>
              <a:t>z</a:t>
            </a:r>
          </a:p>
          <a:p>
            <a:pPr algn="ctr">
              <a:spcBef>
                <a:spcPts val="0"/>
              </a:spcBef>
              <a:buNone/>
            </a:pPr>
            <a:r>
              <a:rPr lang="en-US" altLang="zh-CN" sz="2400" b="0" i="1" dirty="0">
                <a:latin typeface="Calibri" pitchFamily="34" charset="0"/>
              </a:rPr>
              <a:t>main</a:t>
            </a:r>
          </a:p>
          <a:p>
            <a:pPr algn="ctr">
              <a:spcBef>
                <a:spcPts val="0"/>
              </a:spcBef>
              <a:buNone/>
            </a:pPr>
            <a:r>
              <a:rPr lang="en-US" altLang="zh-CN" sz="2400" b="0" i="1" dirty="0" err="1">
                <a:latin typeface="Calibri" pitchFamily="34" charset="0"/>
              </a:rPr>
              <a:t>addvec</a:t>
            </a:r>
            <a:endParaRPr lang="en-US" altLang="zh-CN" sz="2400" b="0" i="1" dirty="0">
              <a:latin typeface="Calibri" pitchFamily="34" charset="0"/>
            </a:endParaRPr>
          </a:p>
          <a:p>
            <a:pPr algn="ctr">
              <a:spcBef>
                <a:spcPts val="0"/>
              </a:spcBef>
              <a:buNone/>
            </a:pPr>
            <a:r>
              <a:rPr lang="en-US" altLang="zh-CN" sz="2400" b="0" i="1" dirty="0" err="1">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3" name="矩形 12"/>
          <p:cNvSpPr/>
          <p:nvPr/>
        </p:nvSpPr>
        <p:spPr bwMode="auto">
          <a:xfrm>
            <a:off x="1915268" y="2030180"/>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zh-CN" altLang="en-US" sz="2400" i="1" dirty="0">
              <a:latin typeface="Calibri" pitchFamily="34" charset="0"/>
            </a:endParaRPr>
          </a:p>
        </p:txBody>
      </p:sp>
      <p:sp>
        <p:nvSpPr>
          <p:cNvPr id="15" name="矩形 14"/>
          <p:cNvSpPr/>
          <p:nvPr/>
        </p:nvSpPr>
        <p:spPr>
          <a:xfrm>
            <a:off x="2338931" y="1568515"/>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16" name="矩形 15"/>
          <p:cNvSpPr/>
          <p:nvPr/>
        </p:nvSpPr>
        <p:spPr bwMode="auto">
          <a:xfrm>
            <a:off x="4707632" y="2034645"/>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r>
              <a:rPr lang="en-US" altLang="zh-CN" sz="2400" b="0" i="1" dirty="0" err="1">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7" name="矩形 16"/>
          <p:cNvSpPr/>
          <p:nvPr/>
        </p:nvSpPr>
        <p:spPr>
          <a:xfrm>
            <a:off x="3861387" y="1556792"/>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18" name="矩形 17"/>
          <p:cNvSpPr/>
          <p:nvPr/>
        </p:nvSpPr>
        <p:spPr bwMode="auto">
          <a:xfrm>
            <a:off x="7520334" y="2034645"/>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600"/>
              </a:spcBef>
              <a:buNone/>
            </a:pPr>
            <a:r>
              <a:rPr lang="en-US" altLang="zh-CN" sz="2400" b="0" i="1" dirty="0">
                <a:latin typeface="Calibri" pitchFamily="34" charset="0"/>
              </a:rPr>
              <a:t>x</a:t>
            </a:r>
          </a:p>
          <a:p>
            <a:pPr algn="ctr">
              <a:spcBef>
                <a:spcPts val="600"/>
              </a:spcBef>
              <a:buNone/>
            </a:pPr>
            <a:r>
              <a:rPr lang="en-US" altLang="zh-CN" sz="2400" b="0" i="1" dirty="0">
                <a:latin typeface="Calibri" pitchFamily="34" charset="0"/>
              </a:rPr>
              <a:t>y</a:t>
            </a:r>
          </a:p>
          <a:p>
            <a:pPr algn="ctr">
              <a:spcBef>
                <a:spcPts val="600"/>
              </a:spcBef>
              <a:buNone/>
            </a:pPr>
            <a:r>
              <a:rPr lang="en-US" altLang="zh-CN" sz="2400" b="0" i="1" dirty="0">
                <a:latin typeface="Calibri" pitchFamily="34" charset="0"/>
              </a:rPr>
              <a:t>z</a:t>
            </a:r>
          </a:p>
          <a:p>
            <a:pPr algn="ctr">
              <a:spcBef>
                <a:spcPts val="600"/>
              </a:spcBef>
              <a:buNone/>
            </a:pPr>
            <a:r>
              <a:rPr lang="en-US" altLang="zh-CN" sz="2400" b="0" i="1" dirty="0">
                <a:latin typeface="Calibri" pitchFamily="34" charset="0"/>
              </a:rPr>
              <a:t>main</a:t>
            </a:r>
          </a:p>
          <a:p>
            <a:pPr algn="ctr">
              <a:spcBef>
                <a:spcPts val="600"/>
              </a:spcBef>
              <a:buNone/>
            </a:pPr>
            <a:r>
              <a:rPr lang="en-US" altLang="zh-CN" sz="2400" b="0" i="1" dirty="0" err="1">
                <a:latin typeface="Calibri" pitchFamily="34" charset="0"/>
              </a:rPr>
              <a:t>addvec</a:t>
            </a:r>
            <a:endParaRPr lang="zh-CN" altLang="en-US" sz="2400" b="0" i="1" dirty="0">
              <a:latin typeface="Calibri" pitchFamily="34" charset="0"/>
            </a:endParaRPr>
          </a:p>
        </p:txBody>
      </p:sp>
      <p:sp>
        <p:nvSpPr>
          <p:cNvPr id="19" name="矩形 18"/>
          <p:cNvSpPr/>
          <p:nvPr/>
        </p:nvSpPr>
        <p:spPr>
          <a:xfrm>
            <a:off x="7020668" y="1561257"/>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310978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t>链接器如何使用静态库来解析引用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60040" y="1080000"/>
            <a:ext cx="11496600" cy="5445344"/>
          </a:xfrm>
        </p:spPr>
        <p:txBody>
          <a:bodyPr>
            <a:normAutofit/>
          </a:bodyPr>
          <a:lstStyle/>
          <a:p>
            <a:pPr lvl="1"/>
            <a:r>
              <a:rPr lang="zh-CN" altLang="en-US" sz="2400" dirty="0">
                <a:latin typeface="Courier New" pitchFamily="49" charset="0"/>
                <a:cs typeface="Courier New" pitchFamily="49" charset="0"/>
              </a:rPr>
              <a:t>如果当链接器完成对命令行上输入文件的扫描后，</a:t>
            </a:r>
            <a:r>
              <a:rPr lang="en-US" altLang="zh-CN" sz="2400" dirty="0">
                <a:latin typeface="Courier New" pitchFamily="49" charset="0"/>
                <a:cs typeface="Courier New" pitchFamily="49" charset="0"/>
              </a:rPr>
              <a:t>U</a:t>
            </a:r>
            <a:r>
              <a:rPr lang="zh-CN" altLang="en-US" sz="2400" dirty="0">
                <a:latin typeface="Courier New" pitchFamily="49" charset="0"/>
                <a:cs typeface="Courier New" pitchFamily="49" charset="0"/>
              </a:rPr>
              <a:t>是非空的，</a:t>
            </a:r>
            <a:endParaRPr lang="en-US" altLang="zh-CN" sz="2400" dirty="0">
              <a:latin typeface="Courier New" pitchFamily="49" charset="0"/>
              <a:cs typeface="Courier New" pitchFamily="49" charset="0"/>
            </a:endParaRPr>
          </a:p>
          <a:p>
            <a:pPr marL="355998" lvl="1" indent="0">
              <a:buNone/>
            </a:pPr>
            <a:r>
              <a:rPr lang="en-US" altLang="zh-CN" sz="2400" dirty="0">
                <a:latin typeface="Courier New" pitchFamily="49" charset="0"/>
                <a:cs typeface="Courier New" pitchFamily="49" charset="0"/>
              </a:rPr>
              <a:t>  </a:t>
            </a:r>
            <a:r>
              <a:rPr lang="zh-CN" altLang="en-US" sz="2400" dirty="0">
                <a:latin typeface="Courier New" pitchFamily="49" charset="0"/>
                <a:cs typeface="Courier New" pitchFamily="49" charset="0"/>
              </a:rPr>
              <a:t>那么链接器就会输出一个错误并终止。</a:t>
            </a:r>
            <a:endParaRPr lang="en-US" altLang="zh-CN" sz="2400" dirty="0">
              <a:latin typeface="Courier New" pitchFamily="49" charset="0"/>
              <a:cs typeface="Courier New" pitchFamily="49" charset="0"/>
            </a:endParaRPr>
          </a:p>
          <a:p>
            <a:pPr lvl="1"/>
            <a:endParaRPr lang="en-US" altLang="zh-CN" sz="2400" dirty="0">
              <a:latin typeface="Courier New" pitchFamily="49" charset="0"/>
              <a:cs typeface="Courier New" pitchFamily="49" charset="0"/>
            </a:endParaRPr>
          </a:p>
          <a:p>
            <a:pPr lvl="1"/>
            <a:r>
              <a:rPr lang="zh-CN" altLang="en-US" sz="2400" dirty="0">
                <a:latin typeface="Courier New" pitchFamily="49" charset="0"/>
                <a:cs typeface="Courier New" pitchFamily="49" charset="0"/>
              </a:rPr>
              <a:t>否则，它会合并和重定位 </a:t>
            </a:r>
            <a:r>
              <a:rPr lang="en-US" altLang="zh-CN" sz="2400" dirty="0">
                <a:latin typeface="Courier New" pitchFamily="49" charset="0"/>
                <a:cs typeface="Courier New" pitchFamily="49" charset="0"/>
              </a:rPr>
              <a:t>E </a:t>
            </a:r>
            <a:r>
              <a:rPr lang="zh-CN" altLang="en-US" sz="2400" dirty="0">
                <a:latin typeface="Courier New" pitchFamily="49" charset="0"/>
                <a:cs typeface="Courier New" pitchFamily="49" charset="0"/>
              </a:rPr>
              <a:t>中的目标文件，构建输出的可执行文件。</a:t>
            </a:r>
            <a:endParaRPr lang="en-US" altLang="zh-CN" sz="2000" dirty="0">
              <a:latin typeface="Courier New" pitchFamily="49" charset="0"/>
              <a:cs typeface="Courier New" pitchFamily="49" charset="0"/>
            </a:endParaRPr>
          </a:p>
        </p:txBody>
      </p:sp>
      <p:sp>
        <p:nvSpPr>
          <p:cNvPr id="5" name="矩形 4"/>
          <p:cNvSpPr/>
          <p:nvPr/>
        </p:nvSpPr>
        <p:spPr bwMode="auto">
          <a:xfrm>
            <a:off x="1915268" y="4262428"/>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sz="2400" b="0" i="1" dirty="0">
                <a:latin typeface="Calibri" pitchFamily="34" charset="0"/>
              </a:rPr>
              <a:t>main2.o</a:t>
            </a:r>
          </a:p>
          <a:p>
            <a:pPr algn="ctr">
              <a:lnSpc>
                <a:spcPct val="100000"/>
              </a:lnSpc>
              <a:spcBef>
                <a:spcPct val="0"/>
              </a:spcBef>
              <a:buClrTx/>
              <a:buSzTx/>
              <a:buNone/>
            </a:pPr>
            <a:r>
              <a:rPr lang="en-US" altLang="zh-CN" sz="2400" b="0" i="1" dirty="0" err="1">
                <a:latin typeface="Calibri" pitchFamily="34" charset="0"/>
              </a:rPr>
              <a:t>addvec.o</a:t>
            </a:r>
            <a:endParaRPr lang="en-US" altLang="zh-CN" sz="2400" b="0" i="1" dirty="0">
              <a:latin typeface="Calibri" pitchFamily="34" charset="0"/>
            </a:endParaRPr>
          </a:p>
          <a:p>
            <a:pPr algn="ctr">
              <a:lnSpc>
                <a:spcPct val="100000"/>
              </a:lnSpc>
              <a:spcBef>
                <a:spcPct val="0"/>
              </a:spcBef>
              <a:buClrTx/>
              <a:buSzTx/>
              <a:buNone/>
            </a:pPr>
            <a:r>
              <a:rPr lang="en-US" altLang="zh-CN" sz="2400" b="0" i="1" dirty="0" err="1">
                <a:solidFill>
                  <a:srgbClr val="FF0000"/>
                </a:solidFill>
                <a:latin typeface="Calibri" pitchFamily="34" charset="0"/>
              </a:rPr>
              <a:t>printf.o</a:t>
            </a:r>
            <a:endParaRPr lang="zh-CN" altLang="en-US" sz="2400" i="1" dirty="0">
              <a:solidFill>
                <a:srgbClr val="FF0000"/>
              </a:solidFill>
              <a:latin typeface="Calibri" pitchFamily="34" charset="0"/>
            </a:endParaRPr>
          </a:p>
        </p:txBody>
      </p:sp>
      <p:sp>
        <p:nvSpPr>
          <p:cNvPr id="7" name="矩形 6"/>
          <p:cNvSpPr/>
          <p:nvPr/>
        </p:nvSpPr>
        <p:spPr bwMode="auto">
          <a:xfrm>
            <a:off x="4707632"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buNone/>
            </a:pPr>
            <a:endParaRPr lang="zh-CN" altLang="en-US" sz="2400" b="0" i="1" dirty="0">
              <a:latin typeface="Calibri" pitchFamily="34" charset="0"/>
            </a:endParaRPr>
          </a:p>
        </p:txBody>
      </p:sp>
      <p:sp>
        <p:nvSpPr>
          <p:cNvPr id="9" name="矩形 8"/>
          <p:cNvSpPr/>
          <p:nvPr/>
        </p:nvSpPr>
        <p:spPr bwMode="auto">
          <a:xfrm>
            <a:off x="7520334" y="4266893"/>
            <a:ext cx="1676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spcBef>
                <a:spcPts val="0"/>
              </a:spcBef>
              <a:buNone/>
            </a:pPr>
            <a:r>
              <a:rPr lang="en-US" altLang="zh-CN" sz="2400" b="0" i="1" dirty="0">
                <a:latin typeface="Calibri" pitchFamily="34" charset="0"/>
              </a:rPr>
              <a:t>x</a:t>
            </a:r>
          </a:p>
          <a:p>
            <a:pPr algn="ctr">
              <a:spcBef>
                <a:spcPts val="0"/>
              </a:spcBef>
              <a:buNone/>
            </a:pPr>
            <a:r>
              <a:rPr lang="en-US" altLang="zh-CN" sz="2400" b="0" i="1" dirty="0">
                <a:latin typeface="Calibri" pitchFamily="34" charset="0"/>
              </a:rPr>
              <a:t>y</a:t>
            </a:r>
          </a:p>
          <a:p>
            <a:pPr algn="ctr">
              <a:spcBef>
                <a:spcPts val="0"/>
              </a:spcBef>
              <a:buNone/>
            </a:pPr>
            <a:r>
              <a:rPr lang="en-US" altLang="zh-CN" sz="2400" b="0" i="1" dirty="0">
                <a:latin typeface="Calibri" pitchFamily="34" charset="0"/>
              </a:rPr>
              <a:t>z</a:t>
            </a:r>
          </a:p>
          <a:p>
            <a:pPr algn="ctr">
              <a:spcBef>
                <a:spcPts val="0"/>
              </a:spcBef>
              <a:buNone/>
            </a:pPr>
            <a:r>
              <a:rPr lang="en-US" altLang="zh-CN" sz="2400" b="0" i="1" dirty="0">
                <a:latin typeface="Calibri" pitchFamily="34" charset="0"/>
              </a:rPr>
              <a:t>main</a:t>
            </a:r>
          </a:p>
          <a:p>
            <a:pPr algn="ctr">
              <a:spcBef>
                <a:spcPts val="0"/>
              </a:spcBef>
              <a:buNone/>
            </a:pPr>
            <a:r>
              <a:rPr lang="en-US" altLang="zh-CN" sz="2400" b="0" i="1" dirty="0" err="1">
                <a:latin typeface="Calibri" pitchFamily="34" charset="0"/>
              </a:rPr>
              <a:t>addvec</a:t>
            </a:r>
            <a:endParaRPr lang="en-US" altLang="zh-CN" sz="2400" b="0" i="1" dirty="0">
              <a:latin typeface="Calibri" pitchFamily="34" charset="0"/>
            </a:endParaRPr>
          </a:p>
          <a:p>
            <a:pPr algn="ctr">
              <a:spcBef>
                <a:spcPts val="0"/>
              </a:spcBef>
              <a:buNone/>
            </a:pPr>
            <a:r>
              <a:rPr lang="en-US" altLang="zh-CN" sz="2400" b="0" i="1" dirty="0" err="1">
                <a:solidFill>
                  <a:srgbClr val="FF0000"/>
                </a:solidFill>
                <a:latin typeface="Calibri" pitchFamily="34" charset="0"/>
              </a:rPr>
              <a:t>printf</a:t>
            </a:r>
            <a:endParaRPr lang="zh-CN" altLang="en-US" sz="2400" b="0" i="1" dirty="0">
              <a:solidFill>
                <a:srgbClr val="FF0000"/>
              </a:solidFill>
              <a:latin typeface="Calibri" pitchFamily="34" charset="0"/>
            </a:endParaRPr>
          </a:p>
        </p:txBody>
      </p:sp>
      <p:sp>
        <p:nvSpPr>
          <p:cNvPr id="15" name="矩形 14"/>
          <p:cNvSpPr/>
          <p:nvPr/>
        </p:nvSpPr>
        <p:spPr>
          <a:xfrm>
            <a:off x="2338931" y="3814438"/>
            <a:ext cx="829073" cy="406650"/>
          </a:xfrm>
          <a:prstGeom prst="rect">
            <a:avLst/>
          </a:prstGeom>
        </p:spPr>
        <p:txBody>
          <a:bodyPr wrap="none">
            <a:spAutoFit/>
          </a:bodyPr>
          <a:lstStyle/>
          <a:p>
            <a:pPr>
              <a:buNone/>
            </a:pPr>
            <a:r>
              <a:rPr lang="en-US" altLang="zh-CN" sz="2400" b="0" kern="0" dirty="0">
                <a:solidFill>
                  <a:srgbClr val="C00000"/>
                </a:solidFill>
                <a:latin typeface="Calibri" pitchFamily="34" charset="0"/>
              </a:rPr>
              <a:t>E (.o)</a:t>
            </a:r>
            <a:endParaRPr lang="zh-CN" altLang="en-US" sz="2400" dirty="0">
              <a:solidFill>
                <a:srgbClr val="C00000"/>
              </a:solidFill>
            </a:endParaRPr>
          </a:p>
        </p:txBody>
      </p:sp>
      <p:sp>
        <p:nvSpPr>
          <p:cNvPr id="17" name="矩形 16"/>
          <p:cNvSpPr/>
          <p:nvPr/>
        </p:nvSpPr>
        <p:spPr>
          <a:xfrm>
            <a:off x="3861387" y="3802715"/>
            <a:ext cx="3118161" cy="406650"/>
          </a:xfrm>
          <a:prstGeom prst="rect">
            <a:avLst/>
          </a:prstGeom>
        </p:spPr>
        <p:txBody>
          <a:bodyPr wrap="none">
            <a:spAutoFit/>
          </a:bodyPr>
          <a:lstStyle/>
          <a:p>
            <a:pPr>
              <a:buNone/>
            </a:pPr>
            <a:r>
              <a:rPr lang="en-US" altLang="zh-CN" sz="2400" b="0" kern="0" dirty="0">
                <a:solidFill>
                  <a:srgbClr val="C00000"/>
                </a:solidFill>
                <a:latin typeface="Calibri" pitchFamily="34" charset="0"/>
              </a:rPr>
              <a:t>U (unresolved symbols)</a:t>
            </a:r>
            <a:endParaRPr lang="zh-CN" altLang="en-US" sz="2400" dirty="0">
              <a:solidFill>
                <a:srgbClr val="C00000"/>
              </a:solidFill>
            </a:endParaRPr>
          </a:p>
        </p:txBody>
      </p:sp>
      <p:sp>
        <p:nvSpPr>
          <p:cNvPr id="19" name="矩形 18"/>
          <p:cNvSpPr/>
          <p:nvPr/>
        </p:nvSpPr>
        <p:spPr>
          <a:xfrm>
            <a:off x="7020668" y="3807180"/>
            <a:ext cx="2675732" cy="406650"/>
          </a:xfrm>
          <a:prstGeom prst="rect">
            <a:avLst/>
          </a:prstGeom>
        </p:spPr>
        <p:txBody>
          <a:bodyPr wrap="none">
            <a:spAutoFit/>
          </a:bodyPr>
          <a:lstStyle/>
          <a:p>
            <a:pPr>
              <a:buNone/>
            </a:pPr>
            <a:r>
              <a:rPr lang="en-US" altLang="zh-CN" sz="2400" b="0" kern="0" dirty="0">
                <a:solidFill>
                  <a:srgbClr val="C00000"/>
                </a:solidFill>
                <a:latin typeface="Calibri" pitchFamily="34" charset="0"/>
              </a:rPr>
              <a:t>D (defined symbols)</a:t>
            </a:r>
            <a:endParaRPr lang="zh-CN" altLang="en-US" sz="2400" dirty="0">
              <a:solidFill>
                <a:srgbClr val="C00000"/>
              </a:solidFill>
            </a:endParaRPr>
          </a:p>
        </p:txBody>
      </p:sp>
    </p:spTree>
    <p:extLst>
      <p:ext uri="{BB962C8B-B14F-4D97-AF65-F5344CB8AC3E}">
        <p14:creationId xmlns:p14="http://schemas.microsoft.com/office/powerpoint/2010/main" val="2846504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命令行上的库和目标文件的顺序</a:t>
            </a:r>
            <a:endParaRPr lang="zh-CN" altLang="en-US" sz="2400" i="0" dirty="0">
              <a:latin typeface="+mn-lt"/>
            </a:endParaRPr>
          </a:p>
        </p:txBody>
      </p:sp>
      <p:sp>
        <p:nvSpPr>
          <p:cNvPr id="126979" name="Rectangle 3"/>
          <p:cNvSpPr>
            <a:spLocks noGrp="1" noChangeArrowheads="1"/>
          </p:cNvSpPr>
          <p:nvPr>
            <p:ph type="body" sz="half" idx="4294967295"/>
          </p:nvPr>
        </p:nvSpPr>
        <p:spPr>
          <a:xfrm>
            <a:off x="491716" y="841068"/>
            <a:ext cx="10704512" cy="5445344"/>
          </a:xfrm>
        </p:spPr>
        <p:txBody>
          <a:bodyPr>
            <a:normAutofit/>
          </a:bodyPr>
          <a:lstStyle/>
          <a:p>
            <a:r>
              <a:rPr lang="en-US" altLang="zh-CN" sz="2400" dirty="0"/>
              <a:t> </a:t>
            </a:r>
            <a:r>
              <a:rPr lang="zh-CN" altLang="en-US" sz="2400" dirty="0"/>
              <a:t>在命令行中，如果定义一个符号的</a:t>
            </a:r>
            <a:r>
              <a:rPr lang="zh-CN" altLang="en-US" sz="2400" dirty="0">
                <a:solidFill>
                  <a:srgbClr val="FF0000"/>
                </a:solidFill>
              </a:rPr>
              <a:t>库</a:t>
            </a:r>
            <a:r>
              <a:rPr lang="zh-CN" altLang="en-US" sz="2400" dirty="0"/>
              <a:t>出现</a:t>
            </a:r>
            <a:r>
              <a:rPr lang="zh-CN" altLang="en-US" sz="2400" dirty="0">
                <a:solidFill>
                  <a:srgbClr val="FF0000"/>
                </a:solidFill>
              </a:rPr>
              <a:t>在</a:t>
            </a:r>
            <a:r>
              <a:rPr lang="zh-CN" altLang="en-US" sz="2400" dirty="0"/>
              <a:t>引用这个符号的</a:t>
            </a:r>
            <a:r>
              <a:rPr lang="zh-CN" altLang="en-US" sz="2400" dirty="0">
                <a:solidFill>
                  <a:srgbClr val="FF0000"/>
                </a:solidFill>
              </a:rPr>
              <a:t>目标文件之前</a:t>
            </a:r>
            <a:r>
              <a:rPr lang="zh-CN" altLang="en-US" sz="2400" dirty="0"/>
              <a:t>，那么引用就不能被解析，链接会失败</a:t>
            </a:r>
            <a:endParaRPr lang="en-US" altLang="zh-CN" sz="2400" dirty="0"/>
          </a:p>
          <a:p>
            <a:endParaRPr lang="en-US" altLang="zh-CN" sz="2400" dirty="0"/>
          </a:p>
          <a:p>
            <a:endParaRPr lang="en-US" altLang="zh-CN" sz="2400" dirty="0"/>
          </a:p>
          <a:p>
            <a:endParaRPr lang="en-US" altLang="zh-CN" sz="2400" dirty="0"/>
          </a:p>
          <a:p>
            <a:r>
              <a:rPr lang="zh-CN" altLang="en-US" sz="2400" dirty="0"/>
              <a:t> 关于库的一般准则是将它们放在命令行的结尾</a:t>
            </a:r>
            <a:endParaRPr lang="en-US" altLang="zh-CN" sz="2400" dirty="0"/>
          </a:p>
          <a:p>
            <a:pPr lvl="1"/>
            <a:r>
              <a:rPr lang="zh-CN" altLang="en-US" sz="2000" dirty="0"/>
              <a:t> 如果各个库的成员是相互</a:t>
            </a:r>
            <a:r>
              <a:rPr lang="zh-CN" altLang="en-US" sz="2000" dirty="0">
                <a:solidFill>
                  <a:srgbClr val="FF0000"/>
                </a:solidFill>
              </a:rPr>
              <a:t>独立</a:t>
            </a:r>
            <a:r>
              <a:rPr lang="zh-CN" altLang="en-US" sz="2000" dirty="0"/>
              <a:t>的（没有成员引用另一个库的成员定义的符号），那么这些库就可以以</a:t>
            </a:r>
            <a:r>
              <a:rPr lang="zh-CN" altLang="en-US" sz="2000" dirty="0">
                <a:solidFill>
                  <a:srgbClr val="FF0000"/>
                </a:solidFill>
              </a:rPr>
              <a:t>任意顺序</a:t>
            </a:r>
            <a:r>
              <a:rPr lang="zh-CN" altLang="en-US" sz="2000" dirty="0"/>
              <a:t>放置在命令行的结尾处</a:t>
            </a:r>
            <a:endParaRPr lang="en-US" altLang="zh-CN" sz="2000" dirty="0"/>
          </a:p>
          <a:p>
            <a:pPr lvl="1"/>
            <a:r>
              <a:rPr lang="zh-CN" altLang="en-US" sz="2000" dirty="0"/>
              <a:t> 如果库</a:t>
            </a:r>
            <a:r>
              <a:rPr lang="zh-CN" altLang="en-US" sz="2000" dirty="0">
                <a:solidFill>
                  <a:srgbClr val="FF0000"/>
                </a:solidFill>
              </a:rPr>
              <a:t>不是相互独立</a:t>
            </a:r>
            <a:r>
              <a:rPr lang="zh-CN" altLang="en-US" sz="2000" dirty="0"/>
              <a:t>的，那么必须对它们</a:t>
            </a:r>
            <a:r>
              <a:rPr lang="zh-CN" altLang="en-US" sz="2000" dirty="0">
                <a:solidFill>
                  <a:srgbClr val="FF0000"/>
                </a:solidFill>
              </a:rPr>
              <a:t>排序</a:t>
            </a:r>
            <a:r>
              <a:rPr lang="zh-CN" altLang="en-US" sz="2000" dirty="0"/>
              <a:t>，使得对于每个被存档文件的成员外部引用的符号 </a:t>
            </a:r>
            <a:r>
              <a:rPr lang="en-US" altLang="zh-CN" sz="2000" dirty="0"/>
              <a:t>s, </a:t>
            </a:r>
            <a:r>
              <a:rPr lang="zh-CN" altLang="en-US" sz="2000" dirty="0"/>
              <a:t>在命令行中至少有一个 </a:t>
            </a:r>
            <a:r>
              <a:rPr lang="en-US" altLang="zh-CN" sz="2000" dirty="0"/>
              <a:t>s </a:t>
            </a:r>
            <a:r>
              <a:rPr lang="zh-CN" altLang="en-US" sz="2000" dirty="0"/>
              <a:t>的</a:t>
            </a:r>
            <a:r>
              <a:rPr lang="zh-CN" altLang="en-US" sz="2000" dirty="0">
                <a:solidFill>
                  <a:srgbClr val="FF0000"/>
                </a:solidFill>
              </a:rPr>
              <a:t>定义是在</a:t>
            </a:r>
            <a:r>
              <a:rPr lang="zh-CN" altLang="en-US" sz="2000" dirty="0"/>
              <a:t>对 </a:t>
            </a:r>
            <a:r>
              <a:rPr lang="en-US" altLang="zh-CN" sz="2000" dirty="0"/>
              <a:t>s </a:t>
            </a:r>
            <a:r>
              <a:rPr lang="zh-CN" altLang="en-US" sz="2000" dirty="0"/>
              <a:t>的</a:t>
            </a:r>
            <a:r>
              <a:rPr lang="zh-CN" altLang="en-US" sz="2000" dirty="0">
                <a:solidFill>
                  <a:srgbClr val="FF0000"/>
                </a:solidFill>
              </a:rPr>
              <a:t>引用之后</a:t>
            </a:r>
            <a:r>
              <a:rPr lang="zh-CN" altLang="en-US" sz="2000" dirty="0"/>
              <a:t>的</a:t>
            </a:r>
          </a:p>
        </p:txBody>
      </p:sp>
      <p:pic>
        <p:nvPicPr>
          <p:cNvPr id="21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020" y="1917368"/>
            <a:ext cx="8928992" cy="103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接连接符 8"/>
          <p:cNvCxnSpPr/>
          <p:nvPr/>
        </p:nvCxnSpPr>
        <p:spPr bwMode="auto">
          <a:xfrm>
            <a:off x="4151784" y="2204864"/>
            <a:ext cx="3096344" cy="0"/>
          </a:xfrm>
          <a:prstGeom prst="line">
            <a:avLst/>
          </a:prstGeom>
          <a:noFill/>
          <a:ln w="25400" cap="flat" cmpd="sng" algn="ctr">
            <a:solidFill>
              <a:srgbClr val="FF0000"/>
            </a:solidFill>
            <a:prstDash val="solid"/>
            <a:round/>
            <a:headEnd type="none" w="med" len="med"/>
            <a:tailEnd type="none" w="med" len="med"/>
          </a:ln>
          <a:effectLst/>
        </p:spPr>
      </p:cxn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6194025"/>
            <a:ext cx="3895996" cy="259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20" y="6209106"/>
            <a:ext cx="3838803" cy="244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1937716" y="5596093"/>
            <a:ext cx="646331" cy="327782"/>
          </a:xfrm>
          <a:prstGeom prst="rect">
            <a:avLst/>
          </a:prstGeom>
        </p:spPr>
        <p:txBody>
          <a:bodyPr wrap="none">
            <a:spAutoFit/>
          </a:bodyPr>
          <a:lstStyle/>
          <a:p>
            <a:pPr>
              <a:buNone/>
            </a:pPr>
            <a:r>
              <a:rPr lang="en-US" altLang="zh-CN" sz="1800" b="0" i="1" kern="0" dirty="0" err="1">
                <a:latin typeface="Calibri" pitchFamily="34" charset="0"/>
              </a:rPr>
              <a:t>foo.c</a:t>
            </a:r>
            <a:endParaRPr lang="zh-CN" altLang="en-US" sz="1800" i="1" dirty="0"/>
          </a:p>
        </p:txBody>
      </p:sp>
      <p:sp>
        <p:nvSpPr>
          <p:cNvPr id="14" name="矩形 13"/>
          <p:cNvSpPr/>
          <p:nvPr/>
        </p:nvSpPr>
        <p:spPr>
          <a:xfrm>
            <a:off x="2883570" y="5824693"/>
            <a:ext cx="676788" cy="327782"/>
          </a:xfrm>
          <a:prstGeom prst="rect">
            <a:avLst/>
          </a:prstGeom>
        </p:spPr>
        <p:txBody>
          <a:bodyPr wrap="none">
            <a:spAutoFit/>
          </a:bodyPr>
          <a:lstStyle/>
          <a:p>
            <a:pPr>
              <a:buNone/>
            </a:pPr>
            <a:r>
              <a:rPr lang="en-US" altLang="zh-CN" sz="1800" b="0" i="1" kern="0" dirty="0" err="1">
                <a:latin typeface="Calibri" pitchFamily="34" charset="0"/>
              </a:rPr>
              <a:t>libz.a</a:t>
            </a:r>
            <a:endParaRPr lang="zh-CN" altLang="en-US" sz="1800" i="1" dirty="0"/>
          </a:p>
        </p:txBody>
      </p:sp>
      <p:sp>
        <p:nvSpPr>
          <p:cNvPr id="15" name="矩形 14"/>
          <p:cNvSpPr/>
          <p:nvPr/>
        </p:nvSpPr>
        <p:spPr>
          <a:xfrm>
            <a:off x="2852116" y="5455361"/>
            <a:ext cx="684803" cy="327782"/>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cxnSp>
        <p:nvCxnSpPr>
          <p:cNvPr id="16" name="直接箭头连接符 15"/>
          <p:cNvCxnSpPr>
            <a:stCxn id="13" idx="3"/>
            <a:endCxn id="15" idx="1"/>
          </p:cNvCxnSpPr>
          <p:nvPr/>
        </p:nvCxnSpPr>
        <p:spPr bwMode="auto">
          <a:xfrm flipV="1">
            <a:off x="2584047" y="5619252"/>
            <a:ext cx="268069" cy="140732"/>
          </a:xfrm>
          <a:prstGeom prst="straightConnector1">
            <a:avLst/>
          </a:prstGeom>
          <a:noFill/>
          <a:ln w="25400" cap="flat" cmpd="sng" algn="ctr">
            <a:solidFill>
              <a:schemeClr val="tx1"/>
            </a:solidFill>
            <a:prstDash val="solid"/>
            <a:round/>
            <a:headEnd type="none" w="med" len="med"/>
            <a:tailEnd type="arrow"/>
          </a:ln>
          <a:effectLst/>
        </p:spPr>
      </p:cxnSp>
      <p:cxnSp>
        <p:nvCxnSpPr>
          <p:cNvPr id="17" name="直接箭头连接符 16"/>
          <p:cNvCxnSpPr/>
          <p:nvPr/>
        </p:nvCxnSpPr>
        <p:spPr bwMode="auto">
          <a:xfrm>
            <a:off x="2592062" y="5862793"/>
            <a:ext cx="291508" cy="146566"/>
          </a:xfrm>
          <a:prstGeom prst="straightConnector1">
            <a:avLst/>
          </a:prstGeom>
          <a:noFill/>
          <a:ln w="25400" cap="flat" cmpd="sng" algn="ctr">
            <a:solidFill>
              <a:schemeClr val="tx1"/>
            </a:solidFill>
            <a:prstDash val="solid"/>
            <a:round/>
            <a:headEnd type="none" w="med" len="med"/>
            <a:tailEnd type="arrow"/>
          </a:ln>
          <a:effectLst/>
        </p:spPr>
      </p:cxnSp>
      <p:cxnSp>
        <p:nvCxnSpPr>
          <p:cNvPr id="18" name="直接箭头连接符 17"/>
          <p:cNvCxnSpPr/>
          <p:nvPr/>
        </p:nvCxnSpPr>
        <p:spPr bwMode="auto">
          <a:xfrm>
            <a:off x="3536135" y="5631276"/>
            <a:ext cx="260054" cy="158234"/>
          </a:xfrm>
          <a:prstGeom prst="straightConnector1">
            <a:avLst/>
          </a:prstGeom>
          <a:noFill/>
          <a:ln w="25400" cap="flat" cmpd="sng" algn="ctr">
            <a:solidFill>
              <a:schemeClr val="tx1"/>
            </a:solidFill>
            <a:prstDash val="solid"/>
            <a:round/>
            <a:headEnd type="none" w="med" len="med"/>
            <a:tailEnd type="arrow"/>
          </a:ln>
          <a:effectLst/>
        </p:spPr>
      </p:cxnSp>
      <p:cxnSp>
        <p:nvCxnSpPr>
          <p:cNvPr id="19" name="直接箭头连接符 18"/>
          <p:cNvCxnSpPr/>
          <p:nvPr/>
        </p:nvCxnSpPr>
        <p:spPr bwMode="auto">
          <a:xfrm flipV="1">
            <a:off x="3544638" y="5862793"/>
            <a:ext cx="251551" cy="199361"/>
          </a:xfrm>
          <a:prstGeom prst="straightConnector1">
            <a:avLst/>
          </a:prstGeom>
          <a:noFill/>
          <a:ln w="25400" cap="flat" cmpd="sng" algn="ctr">
            <a:solidFill>
              <a:schemeClr val="tx1"/>
            </a:solidFill>
            <a:prstDash val="solid"/>
            <a:round/>
            <a:headEnd type="none" w="med" len="med"/>
            <a:tailEnd type="arrow"/>
          </a:ln>
          <a:effectLst/>
        </p:spPr>
      </p:cxnSp>
      <p:sp>
        <p:nvSpPr>
          <p:cNvPr id="20" name="矩形 19"/>
          <p:cNvSpPr/>
          <p:nvPr/>
        </p:nvSpPr>
        <p:spPr>
          <a:xfrm>
            <a:off x="3796189" y="5621498"/>
            <a:ext cx="688009" cy="327782"/>
          </a:xfrm>
          <a:prstGeom prst="rect">
            <a:avLst/>
          </a:prstGeom>
        </p:spPr>
        <p:txBody>
          <a:bodyPr wrap="none">
            <a:spAutoFit/>
          </a:bodyPr>
          <a:lstStyle/>
          <a:p>
            <a:pPr>
              <a:buNone/>
            </a:pPr>
            <a:r>
              <a:rPr lang="en-US" altLang="zh-CN" sz="1800" b="0" i="1" kern="0" dirty="0" err="1">
                <a:latin typeface="Calibri" pitchFamily="34" charset="0"/>
              </a:rPr>
              <a:t>liby.a</a:t>
            </a:r>
            <a:endParaRPr lang="zh-CN" altLang="en-US" sz="1800" b="0" i="1" kern="0" dirty="0">
              <a:latin typeface="Calibri" pitchFamily="34" charset="0"/>
            </a:endParaRPr>
          </a:p>
        </p:txBody>
      </p:sp>
      <p:sp>
        <p:nvSpPr>
          <p:cNvPr id="21" name="矩形 20"/>
          <p:cNvSpPr/>
          <p:nvPr/>
        </p:nvSpPr>
        <p:spPr>
          <a:xfrm>
            <a:off x="6195120" y="5596093"/>
            <a:ext cx="646331" cy="327782"/>
          </a:xfrm>
          <a:prstGeom prst="rect">
            <a:avLst/>
          </a:prstGeom>
        </p:spPr>
        <p:txBody>
          <a:bodyPr wrap="none">
            <a:spAutoFit/>
          </a:bodyPr>
          <a:lstStyle/>
          <a:p>
            <a:pPr>
              <a:buNone/>
            </a:pPr>
            <a:r>
              <a:rPr lang="en-US" altLang="zh-CN" sz="1800" b="0" i="1" kern="0" dirty="0" err="1">
                <a:latin typeface="Calibri" pitchFamily="34" charset="0"/>
              </a:rPr>
              <a:t>foo.c</a:t>
            </a:r>
            <a:endParaRPr lang="zh-CN" altLang="en-US" sz="1800" i="1" dirty="0"/>
          </a:p>
        </p:txBody>
      </p:sp>
      <p:sp>
        <p:nvSpPr>
          <p:cNvPr id="22" name="矩形 21"/>
          <p:cNvSpPr/>
          <p:nvPr/>
        </p:nvSpPr>
        <p:spPr>
          <a:xfrm>
            <a:off x="7093000" y="5593141"/>
            <a:ext cx="684803" cy="327782"/>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sp>
        <p:nvSpPr>
          <p:cNvPr id="23" name="矩形 22"/>
          <p:cNvSpPr/>
          <p:nvPr/>
        </p:nvSpPr>
        <p:spPr>
          <a:xfrm>
            <a:off x="8966512" y="5593141"/>
            <a:ext cx="684803" cy="329834"/>
          </a:xfrm>
          <a:prstGeom prst="rect">
            <a:avLst/>
          </a:prstGeom>
        </p:spPr>
        <p:txBody>
          <a:bodyPr wrap="none">
            <a:spAutoFit/>
          </a:bodyPr>
          <a:lstStyle/>
          <a:p>
            <a:pPr>
              <a:buNone/>
            </a:pPr>
            <a:r>
              <a:rPr lang="en-US" altLang="zh-CN" sz="1800" b="0" i="1" kern="0" dirty="0" err="1">
                <a:latin typeface="Calibri" pitchFamily="34" charset="0"/>
              </a:rPr>
              <a:t>libx.a</a:t>
            </a:r>
            <a:endParaRPr lang="zh-CN" altLang="en-US" sz="1800" b="0" i="1" kern="0" dirty="0">
              <a:latin typeface="Calibri" pitchFamily="34" charset="0"/>
            </a:endParaRPr>
          </a:p>
        </p:txBody>
      </p:sp>
      <p:sp>
        <p:nvSpPr>
          <p:cNvPr id="24" name="矩形 23"/>
          <p:cNvSpPr/>
          <p:nvPr/>
        </p:nvSpPr>
        <p:spPr>
          <a:xfrm>
            <a:off x="8023920" y="5596093"/>
            <a:ext cx="688009" cy="327782"/>
          </a:xfrm>
          <a:prstGeom prst="rect">
            <a:avLst/>
          </a:prstGeom>
        </p:spPr>
        <p:txBody>
          <a:bodyPr wrap="none">
            <a:spAutoFit/>
          </a:bodyPr>
          <a:lstStyle/>
          <a:p>
            <a:pPr>
              <a:buNone/>
            </a:pPr>
            <a:r>
              <a:rPr lang="en-US" altLang="zh-CN" sz="1800" b="0" i="1" kern="0" dirty="0" err="1">
                <a:latin typeface="Calibri" pitchFamily="34" charset="0"/>
              </a:rPr>
              <a:t>liby.a</a:t>
            </a:r>
            <a:endParaRPr lang="zh-CN" altLang="en-US" sz="1800" b="0" i="1" kern="0" dirty="0">
              <a:latin typeface="Calibri" pitchFamily="34" charset="0"/>
            </a:endParaRPr>
          </a:p>
        </p:txBody>
      </p:sp>
      <p:cxnSp>
        <p:nvCxnSpPr>
          <p:cNvPr id="25" name="直接箭头连接符 24"/>
          <p:cNvCxnSpPr/>
          <p:nvPr/>
        </p:nvCxnSpPr>
        <p:spPr bwMode="auto">
          <a:xfrm>
            <a:off x="6832946" y="5789524"/>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6" name="直接箭头连接符 25"/>
          <p:cNvCxnSpPr/>
          <p:nvPr/>
        </p:nvCxnSpPr>
        <p:spPr bwMode="auto">
          <a:xfrm>
            <a:off x="7763866" y="5793327"/>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7" name="直接箭头连接符 26"/>
          <p:cNvCxnSpPr/>
          <p:nvPr/>
        </p:nvCxnSpPr>
        <p:spPr bwMode="auto">
          <a:xfrm>
            <a:off x="8711929" y="5789510"/>
            <a:ext cx="260054" cy="0"/>
          </a:xfrm>
          <a:prstGeom prst="straightConnector1">
            <a:avLst/>
          </a:prstGeom>
          <a:noFill/>
          <a:ln w="25400" cap="flat" cmpd="sng" algn="ctr">
            <a:solidFill>
              <a:schemeClr val="tx1"/>
            </a:solidFill>
            <a:prstDash val="solid"/>
            <a:round/>
            <a:headEnd type="none" w="med" len="med"/>
            <a:tailEnd type="arrow"/>
          </a:ln>
          <a:effectLst/>
        </p:spPr>
      </p:cxnSp>
      <p:cxnSp>
        <p:nvCxnSpPr>
          <p:cNvPr id="28" name="直接连接符 27"/>
          <p:cNvCxnSpPr/>
          <p:nvPr/>
        </p:nvCxnSpPr>
        <p:spPr bwMode="auto">
          <a:xfrm>
            <a:off x="7777803" y="6453336"/>
            <a:ext cx="590121" cy="0"/>
          </a:xfrm>
          <a:prstGeom prst="line">
            <a:avLst/>
          </a:prstGeom>
          <a:noFill/>
          <a:ln w="25400" cap="flat" cmpd="sng" algn="ctr">
            <a:solidFill>
              <a:srgbClr val="FF0000"/>
            </a:solidFill>
            <a:prstDash val="solid"/>
            <a:round/>
            <a:headEnd type="none" w="med" len="med"/>
            <a:tailEnd type="none" w="med" len="med"/>
          </a:ln>
          <a:effectLst/>
        </p:spPr>
      </p:cxnSp>
      <p:cxnSp>
        <p:nvCxnSpPr>
          <p:cNvPr id="29" name="直接连接符 28"/>
          <p:cNvCxnSpPr/>
          <p:nvPr/>
        </p:nvCxnSpPr>
        <p:spPr bwMode="auto">
          <a:xfrm>
            <a:off x="9187986" y="6453336"/>
            <a:ext cx="664734" cy="0"/>
          </a:xfrm>
          <a:prstGeom prst="line">
            <a:avLst/>
          </a:prstGeom>
          <a:no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8691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979">
                                            <p:txEl>
                                              <p:pRg st="4" end="4"/>
                                            </p:txEl>
                                          </p:spTgt>
                                        </p:tgtEl>
                                        <p:attrNameLst>
                                          <p:attrName>style.visibility</p:attrName>
                                        </p:attrNameLst>
                                      </p:cBhvr>
                                      <p:to>
                                        <p:strVal val="visible"/>
                                      </p:to>
                                    </p:set>
                                    <p:animEffect transition="in" filter="fade">
                                      <p:cBhvr>
                                        <p:cTn id="7" dur="500"/>
                                        <p:tgtEl>
                                          <p:spTgt spid="12697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6979">
                                            <p:txEl>
                                              <p:pRg st="5" end="5"/>
                                            </p:txEl>
                                          </p:spTgt>
                                        </p:tgtEl>
                                        <p:attrNameLst>
                                          <p:attrName>style.visibility</p:attrName>
                                        </p:attrNameLst>
                                      </p:cBhvr>
                                      <p:to>
                                        <p:strVal val="visible"/>
                                      </p:to>
                                    </p:set>
                                    <p:animEffect transition="in" filter="fade">
                                      <p:cBhvr>
                                        <p:cTn id="10" dur="500"/>
                                        <p:tgtEl>
                                          <p:spTgt spid="12697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6979">
                                            <p:txEl>
                                              <p:pRg st="6" end="6"/>
                                            </p:txEl>
                                          </p:spTgt>
                                        </p:tgtEl>
                                        <p:attrNameLst>
                                          <p:attrName>style.visibility</p:attrName>
                                        </p:attrNameLst>
                                      </p:cBhvr>
                                      <p:to>
                                        <p:strVal val="visible"/>
                                      </p:to>
                                    </p:set>
                                    <p:animEffect transition="in" filter="fade">
                                      <p:cBhvr>
                                        <p:cTn id="13" dur="500"/>
                                        <p:tgtEl>
                                          <p:spTgt spid="12697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a:t>
            </a:r>
            <a:r>
              <a:rPr lang="en-US" altLang="zh-CN" sz="2400" i="0" dirty="0">
                <a:latin typeface="+mn-lt"/>
              </a:rPr>
              <a:t>C</a:t>
            </a:r>
            <a:r>
              <a:rPr lang="zh-CN" altLang="en-US" sz="2400" i="0" dirty="0">
                <a:latin typeface="+mn-lt"/>
              </a:rPr>
              <a:t>程序示例</a:t>
            </a:r>
          </a:p>
        </p:txBody>
      </p:sp>
      <p:sp>
        <p:nvSpPr>
          <p:cNvPr id="2" name="TextBox 1"/>
          <p:cNvSpPr txBox="1"/>
          <p:nvPr/>
        </p:nvSpPr>
        <p:spPr>
          <a:xfrm>
            <a:off x="198934" y="1052736"/>
            <a:ext cx="3744416" cy="615553"/>
          </a:xfrm>
          <a:prstGeom prst="rect">
            <a:avLst/>
          </a:prstGeom>
          <a:noFill/>
        </p:spPr>
        <p:txBody>
          <a:bodyPr wrap="square" rtlCol="0">
            <a:spAutoFit/>
          </a:bodyPr>
          <a:lstStyle/>
          <a:p>
            <a:pPr>
              <a:buNone/>
            </a:pPr>
            <a:r>
              <a:rPr lang="zh-CN" altLang="en-US" sz="2000" dirty="0"/>
              <a:t>以 </a:t>
            </a:r>
            <a:r>
              <a:rPr lang="en-US" altLang="zh-CN" sz="2000" dirty="0"/>
              <a:t>Linux 32 </a:t>
            </a:r>
            <a:r>
              <a:rPr lang="zh-CN" altLang="en-US" sz="2000" dirty="0"/>
              <a:t>位 </a:t>
            </a:r>
            <a:r>
              <a:rPr lang="en-US" altLang="zh-CN" sz="2000" dirty="0"/>
              <a:t>x86 </a:t>
            </a:r>
            <a:r>
              <a:rPr lang="zh-CN" altLang="en-US" sz="2000" dirty="0"/>
              <a:t>系统为例，</a:t>
            </a:r>
            <a:r>
              <a:rPr lang="en-US" altLang="zh-CN" sz="2000" dirty="0" err="1"/>
              <a:t>gcc</a:t>
            </a:r>
            <a:endParaRPr lang="zh-CN" altLang="en-US" sz="2000" dirty="0"/>
          </a:p>
        </p:txBody>
      </p:sp>
      <p:sp>
        <p:nvSpPr>
          <p:cNvPr id="3" name="矩形 2"/>
          <p:cNvSpPr/>
          <p:nvPr/>
        </p:nvSpPr>
        <p:spPr>
          <a:xfrm>
            <a:off x="335360" y="5805264"/>
            <a:ext cx="6624736" cy="738664"/>
          </a:xfrm>
          <a:prstGeom prst="rect">
            <a:avLst/>
          </a:prstGeom>
        </p:spPr>
        <p:txBody>
          <a:bodyPr wrap="square">
            <a:spAutoFit/>
          </a:bodyPr>
          <a:lstStyle/>
          <a:p>
            <a:pPr>
              <a:buNone/>
            </a:pPr>
            <a:r>
              <a:rPr lang="en-US" altLang="zh-CN" sz="2000" dirty="0"/>
              <a:t>Bryant and </a:t>
            </a:r>
            <a:r>
              <a:rPr lang="en-US" altLang="zh-CN" sz="2000" dirty="0" err="1"/>
              <a:t>O’Hallaron</a:t>
            </a:r>
            <a:r>
              <a:rPr lang="zh-CN" altLang="en-US" sz="2000" dirty="0"/>
              <a:t>，</a:t>
            </a:r>
            <a:r>
              <a:rPr lang="en-US" altLang="zh-CN" sz="2000" dirty="0"/>
              <a:t>Carnegie Mellon University</a:t>
            </a:r>
          </a:p>
          <a:p>
            <a:pPr>
              <a:buNone/>
            </a:pPr>
            <a:r>
              <a:rPr lang="zh-CN" altLang="en-US" sz="2000" dirty="0"/>
              <a:t>深入理解计算机系统</a:t>
            </a:r>
            <a:r>
              <a:rPr lang="en-US" altLang="zh-CN" sz="2000" dirty="0"/>
              <a:t>  </a:t>
            </a:r>
            <a:r>
              <a:rPr lang="zh-CN" altLang="en-US" sz="2000" dirty="0"/>
              <a:t>第</a:t>
            </a:r>
            <a:r>
              <a:rPr lang="en-US" altLang="zh-CN" sz="2000" dirty="0"/>
              <a:t>2</a:t>
            </a:r>
            <a:r>
              <a:rPr lang="zh-CN" altLang="en-US" sz="2000" dirty="0"/>
              <a:t>版</a:t>
            </a:r>
          </a:p>
        </p:txBody>
      </p:sp>
      <p:sp>
        <p:nvSpPr>
          <p:cNvPr id="7" name="Rectangle 3"/>
          <p:cNvSpPr>
            <a:spLocks noChangeArrowheads="1"/>
          </p:cNvSpPr>
          <p:nvPr/>
        </p:nvSpPr>
        <p:spPr bwMode="auto">
          <a:xfrm>
            <a:off x="4590019" y="1533749"/>
            <a:ext cx="2941831" cy="3097771"/>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buNone/>
            </a:pPr>
            <a:r>
              <a:rPr lang="en-US" altLang="zh-CN" sz="1800" dirty="0">
                <a:solidFill>
                  <a:schemeClr val="tx2">
                    <a:lumMod val="75000"/>
                    <a:lumOff val="25000"/>
                  </a:schemeClr>
                </a:solidFill>
                <a:latin typeface="Courier New"/>
                <a:cs typeface="Courier New"/>
              </a:rPr>
              <a:t>extern</a:t>
            </a:r>
            <a:r>
              <a:rPr lang="en-US" altLang="zh-CN" sz="1800" dirty="0">
                <a:latin typeface="Courier New"/>
                <a:cs typeface="Courier New"/>
              </a:rPr>
              <a:t> </a:t>
            </a:r>
            <a:r>
              <a:rPr lang="en-US" sz="1800" dirty="0">
                <a:latin typeface="Courier New"/>
                <a:cs typeface="Courier New"/>
              </a:rPr>
              <a:t>void swap();</a:t>
            </a:r>
          </a:p>
          <a:p>
            <a:pPr>
              <a:buNone/>
            </a:pPr>
            <a:endParaRPr lang="en-US" sz="1800" dirty="0">
              <a:latin typeface="Courier New"/>
              <a:cs typeface="Courier New"/>
            </a:endParaRPr>
          </a:p>
          <a:p>
            <a:pPr>
              <a:buNone/>
            </a:pPr>
            <a:r>
              <a:rPr lang="en-US" sz="1800" dirty="0" err="1">
                <a:latin typeface="Courier New"/>
                <a:cs typeface="Courier New"/>
              </a:rPr>
              <a:t>int</a:t>
            </a:r>
            <a:r>
              <a:rPr lang="en-US" sz="1800" dirty="0">
                <a:latin typeface="Courier New"/>
                <a:cs typeface="Courier New"/>
              </a:rPr>
              <a:t> buf[2] = {1, 2};</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main() </a:t>
            </a:r>
          </a:p>
          <a:p>
            <a:pPr>
              <a:buNone/>
            </a:pPr>
            <a:r>
              <a:rPr lang="en-US" sz="1800" dirty="0">
                <a:latin typeface="Courier New"/>
                <a:cs typeface="Courier New"/>
              </a:rPr>
              <a:t>{</a:t>
            </a:r>
          </a:p>
          <a:p>
            <a:pPr>
              <a:buNone/>
            </a:pPr>
            <a:r>
              <a:rPr lang="en-US" sz="1800" dirty="0">
                <a:latin typeface="Courier New"/>
                <a:cs typeface="Courier New"/>
              </a:rPr>
              <a:t>  swap();</a:t>
            </a:r>
          </a:p>
          <a:p>
            <a:pPr>
              <a:buNone/>
            </a:pPr>
            <a:r>
              <a:rPr lang="en-US" sz="1800" dirty="0">
                <a:latin typeface="Courier New"/>
                <a:cs typeface="Courier New"/>
              </a:rPr>
              <a:t>  return 0;</a:t>
            </a:r>
          </a:p>
          <a:p>
            <a:pPr>
              <a:buNone/>
            </a:pPr>
            <a:r>
              <a:rPr lang="en-US" sz="1800" dirty="0">
                <a:latin typeface="Courier New"/>
                <a:cs typeface="Courier New"/>
              </a:rPr>
              <a:t>} </a:t>
            </a:r>
          </a:p>
        </p:txBody>
      </p:sp>
      <p:sp>
        <p:nvSpPr>
          <p:cNvPr id="8" name="Rectangle 4"/>
          <p:cNvSpPr>
            <a:spLocks noChangeArrowheads="1"/>
          </p:cNvSpPr>
          <p:nvPr/>
        </p:nvSpPr>
        <p:spPr bwMode="auto">
          <a:xfrm>
            <a:off x="4526519"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main.c</a:t>
            </a:r>
            <a:endParaRPr lang="en-US" dirty="0">
              <a:solidFill>
                <a:srgbClr val="000000"/>
              </a:solidFill>
              <a:latin typeface="Courier New"/>
              <a:cs typeface="Courier New"/>
            </a:endParaRPr>
          </a:p>
        </p:txBody>
      </p:sp>
      <p:sp>
        <p:nvSpPr>
          <p:cNvPr id="9" name="Rectangle 5"/>
          <p:cNvSpPr>
            <a:spLocks noChangeArrowheads="1"/>
          </p:cNvSpPr>
          <p:nvPr/>
        </p:nvSpPr>
        <p:spPr bwMode="auto">
          <a:xfrm>
            <a:off x="8412719"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swap.c</a:t>
            </a:r>
            <a:endParaRPr lang="en-US" dirty="0">
              <a:solidFill>
                <a:srgbClr val="000000"/>
              </a:solidFill>
              <a:latin typeface="Courier New"/>
              <a:cs typeface="Courier New"/>
            </a:endParaRPr>
          </a:p>
        </p:txBody>
      </p:sp>
      <p:sp>
        <p:nvSpPr>
          <p:cNvPr id="10" name="Rectangle 6"/>
          <p:cNvSpPr>
            <a:spLocks noChangeArrowheads="1"/>
          </p:cNvSpPr>
          <p:nvPr/>
        </p:nvSpPr>
        <p:spPr bwMode="auto">
          <a:xfrm>
            <a:off x="8488919" y="1533749"/>
            <a:ext cx="3079689" cy="4829014"/>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800" dirty="0">
                <a:latin typeface="Courier New"/>
                <a:cs typeface="Courier New"/>
              </a:rPr>
              <a:t>extern </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buf</a:t>
            </a:r>
            <a:r>
              <a:rPr lang="en-US" sz="1800" dirty="0">
                <a:latin typeface="Courier New"/>
                <a:cs typeface="Courier New"/>
              </a:rPr>
              <a:t>[]; </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*bufp0 = &amp;buf[0];</a:t>
            </a:r>
          </a:p>
          <a:p>
            <a:pPr>
              <a:buNone/>
            </a:pPr>
            <a:r>
              <a:rPr lang="en-US" sz="1800" dirty="0" err="1">
                <a:latin typeface="Courier New"/>
                <a:cs typeface="Courier New"/>
              </a:rPr>
              <a:t>int</a:t>
            </a:r>
            <a:r>
              <a:rPr lang="en-US" sz="1800" dirty="0">
                <a:latin typeface="Courier New"/>
                <a:cs typeface="Courier New"/>
              </a:rPr>
              <a:t> *bufp1;</a:t>
            </a:r>
          </a:p>
          <a:p>
            <a:pPr>
              <a:buNone/>
            </a:pPr>
            <a:endParaRPr lang="en-US" sz="1800" dirty="0">
              <a:solidFill>
                <a:srgbClr val="F7F5CD"/>
              </a:solidFill>
              <a:latin typeface="Courier New"/>
              <a:cs typeface="Courier New"/>
            </a:endParaRPr>
          </a:p>
          <a:p>
            <a:pPr>
              <a:buNone/>
            </a:pPr>
            <a:r>
              <a:rPr lang="en-US" sz="1800" dirty="0">
                <a:latin typeface="Courier New"/>
                <a:cs typeface="Courier New"/>
              </a:rPr>
              <a:t>void swap()</a:t>
            </a:r>
          </a:p>
          <a:p>
            <a:pPr>
              <a:buNone/>
            </a:pPr>
            <a:r>
              <a:rPr lang="en-US" sz="1800" dirty="0">
                <a:latin typeface="Courier New"/>
                <a:cs typeface="Courier New"/>
              </a:rPr>
              <a:t>{</a:t>
            </a:r>
          </a:p>
          <a:p>
            <a:pPr>
              <a:buNone/>
            </a:pPr>
            <a:r>
              <a:rPr lang="en-US" sz="1800" dirty="0">
                <a:latin typeface="Courier New"/>
                <a:cs typeface="Courier New"/>
              </a:rPr>
              <a:t>  </a:t>
            </a:r>
            <a:r>
              <a:rPr lang="en-US" sz="1800" dirty="0" err="1">
                <a:latin typeface="Courier New"/>
                <a:cs typeface="Courier New"/>
              </a:rPr>
              <a:t>int</a:t>
            </a:r>
            <a:r>
              <a:rPr lang="en-US" sz="1800" dirty="0">
                <a:latin typeface="Courier New"/>
                <a:cs typeface="Courier New"/>
              </a:rPr>
              <a:t> temp;</a:t>
            </a:r>
          </a:p>
          <a:p>
            <a:pPr>
              <a:buNone/>
            </a:pPr>
            <a:endParaRPr lang="en-US" sz="1800" dirty="0">
              <a:latin typeface="Courier New"/>
              <a:cs typeface="Courier New"/>
            </a:endParaRPr>
          </a:p>
          <a:p>
            <a:pPr>
              <a:buNone/>
            </a:pPr>
            <a:r>
              <a:rPr lang="en-US" sz="1800" dirty="0">
                <a:latin typeface="Courier New"/>
                <a:cs typeface="Courier New"/>
              </a:rPr>
              <a:t>  bufp1 = &amp;buf[1];</a:t>
            </a:r>
          </a:p>
          <a:p>
            <a:pPr>
              <a:buNone/>
            </a:pPr>
            <a:r>
              <a:rPr lang="en-US" sz="1800" dirty="0">
                <a:latin typeface="Courier New"/>
                <a:cs typeface="Courier New"/>
              </a:rPr>
              <a:t>  temp = *bufp0;</a:t>
            </a:r>
          </a:p>
          <a:p>
            <a:pPr>
              <a:buNone/>
            </a:pPr>
            <a:r>
              <a:rPr lang="en-US" sz="1800" dirty="0">
                <a:latin typeface="Courier New"/>
                <a:cs typeface="Courier New"/>
              </a:rPr>
              <a:t>  *bufp0 = *bufp1;</a:t>
            </a:r>
          </a:p>
          <a:p>
            <a:pPr>
              <a:buNone/>
            </a:pPr>
            <a:r>
              <a:rPr lang="en-US" sz="1800" dirty="0">
                <a:latin typeface="Courier New"/>
                <a:cs typeface="Courier New"/>
              </a:rPr>
              <a:t>  *bufp1 = temp;</a:t>
            </a:r>
          </a:p>
          <a:p>
            <a:pPr>
              <a:buNone/>
            </a:pPr>
            <a:r>
              <a:rPr lang="en-US" sz="1800" dirty="0">
                <a:latin typeface="Courier New"/>
                <a:cs typeface="Courier New"/>
              </a:rPr>
              <a:t>}</a:t>
            </a:r>
          </a:p>
        </p:txBody>
      </p:sp>
    </p:spTree>
    <p:extLst>
      <p:ext uri="{BB962C8B-B14F-4D97-AF65-F5344CB8AC3E}">
        <p14:creationId xmlns:p14="http://schemas.microsoft.com/office/powerpoint/2010/main" val="379581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文件顺序示例</a:t>
            </a:r>
            <a:endParaRPr lang="zh-CN" altLang="en-US" sz="2400" i="0" dirty="0">
              <a:latin typeface="+mn-lt"/>
            </a:endParaRPr>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3465"/>
            <a:ext cx="117348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719" y="4633789"/>
            <a:ext cx="5603017" cy="56862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228600" y="3356992"/>
            <a:ext cx="8243664" cy="432048"/>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5517232"/>
            <a:ext cx="5603017" cy="56862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0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532" y="4691237"/>
            <a:ext cx="6477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bwMode="auto">
          <a:xfrm>
            <a:off x="2063552" y="4918100"/>
            <a:ext cx="6840760" cy="0"/>
          </a:xfrm>
          <a:prstGeom prst="line">
            <a:avLst/>
          </a:prstGeom>
          <a:noFill/>
          <a:ln w="38100" cap="flat" cmpd="sng" algn="ctr">
            <a:solidFill>
              <a:srgbClr val="FF0000">
                <a:alpha val="50000"/>
              </a:srgbClr>
            </a:solidFill>
            <a:prstDash val="solid"/>
            <a:round/>
            <a:headEnd type="none" w="med" len="med"/>
            <a:tailEnd type="none" w="med" len="med"/>
          </a:ln>
          <a:effectLst/>
        </p:spPr>
      </p:cxnSp>
    </p:spTree>
    <p:extLst>
      <p:ext uri="{BB962C8B-B14F-4D97-AF65-F5344CB8AC3E}">
        <p14:creationId xmlns:p14="http://schemas.microsoft.com/office/powerpoint/2010/main" val="178691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093"/>
                                        </p:tgtEl>
                                        <p:attrNameLst>
                                          <p:attrName>style.visibility</p:attrName>
                                        </p:attrNameLst>
                                      </p:cBhvr>
                                      <p:to>
                                        <p:strVal val="visible"/>
                                      </p:to>
                                    </p:set>
                                    <p:animEffect transition="in" filter="fade">
                                      <p:cBhvr>
                                        <p:cTn id="12" dur="1000"/>
                                        <p:tgtEl>
                                          <p:spTgt spid="217093"/>
                                        </p:tgtEl>
                                      </p:cBhvr>
                                    </p:animEffect>
                                    <p:anim calcmode="lin" valueType="num">
                                      <p:cBhvr>
                                        <p:cTn id="13" dur="1000" fill="hold"/>
                                        <p:tgtEl>
                                          <p:spTgt spid="217093"/>
                                        </p:tgtEl>
                                        <p:attrNameLst>
                                          <p:attrName>ppt_x</p:attrName>
                                        </p:attrNameLst>
                                      </p:cBhvr>
                                      <p:tavLst>
                                        <p:tav tm="0">
                                          <p:val>
                                            <p:strVal val="#ppt_x"/>
                                          </p:val>
                                        </p:tav>
                                        <p:tav tm="100000">
                                          <p:val>
                                            <p:strVal val="#ppt_x"/>
                                          </p:val>
                                        </p:tav>
                                      </p:tavLst>
                                    </p:anim>
                                    <p:anim calcmode="lin" valueType="num">
                                      <p:cBhvr>
                                        <p:cTn id="14" dur="1000" fill="hold"/>
                                        <p:tgtEl>
                                          <p:spTgt spid="2170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solidFill>
                  <a:srgbClr val="DDDDDD"/>
                </a:solidFill>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55348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126979" name="Rectangle 3"/>
          <p:cNvSpPr>
            <a:spLocks noGrp="1" noChangeArrowheads="1"/>
          </p:cNvSpPr>
          <p:nvPr>
            <p:ph type="body" sz="half" idx="4294967295"/>
          </p:nvPr>
        </p:nvSpPr>
        <p:spPr>
          <a:xfrm>
            <a:off x="360040" y="791968"/>
            <a:ext cx="11496600" cy="5445344"/>
          </a:xfrm>
        </p:spPr>
        <p:txBody>
          <a:bodyPr>
            <a:normAutofit/>
          </a:bodyPr>
          <a:lstStyle/>
          <a:p>
            <a:pPr>
              <a:lnSpc>
                <a:spcPct val="150000"/>
              </a:lnSpc>
            </a:pPr>
            <a:r>
              <a:rPr lang="en-US" altLang="zh-CN" sz="2400" dirty="0"/>
              <a:t> </a:t>
            </a:r>
            <a:r>
              <a:rPr lang="zh-CN" altLang="en-US" sz="2400" dirty="0"/>
              <a:t>在符号解析之后，</a:t>
            </a:r>
            <a:r>
              <a:rPr lang="zh-CN" altLang="en-US" sz="2400" dirty="0">
                <a:solidFill>
                  <a:srgbClr val="000000"/>
                </a:solidFill>
              </a:rPr>
              <a:t>合并输入模块，并为每个符号</a:t>
            </a:r>
            <a:r>
              <a:rPr lang="zh-CN" altLang="en-US" sz="2400" dirty="0">
                <a:solidFill>
                  <a:srgbClr val="FF0000"/>
                </a:solidFill>
              </a:rPr>
              <a:t>分配运行时地址</a:t>
            </a:r>
            <a:endParaRPr lang="zh-CN" altLang="en-US" sz="2000" dirty="0">
              <a:solidFill>
                <a:srgbClr val="FF0000"/>
              </a:solidFill>
            </a:endParaRPr>
          </a:p>
          <a:p>
            <a:pPr lvl="1">
              <a:lnSpc>
                <a:spcPct val="150000"/>
              </a:lnSpc>
            </a:pPr>
            <a:r>
              <a:rPr lang="zh-CN" altLang="en-US" sz="2000" dirty="0"/>
              <a:t>关联代码中的符号引用和（正好一个）符号定义（输入</a:t>
            </a:r>
            <a:r>
              <a:rPr lang="en-US" altLang="zh-CN" sz="2000" dirty="0"/>
              <a:t>.O</a:t>
            </a:r>
            <a:r>
              <a:rPr lang="zh-CN" altLang="en-US" sz="2000" dirty="0"/>
              <a:t>模块中的符号表中的一个条目）</a:t>
            </a:r>
            <a:endParaRPr lang="en-US" altLang="zh-CN" sz="2000" dirty="0"/>
          </a:p>
          <a:p>
            <a:pPr>
              <a:lnSpc>
                <a:spcPct val="150000"/>
              </a:lnSpc>
            </a:pPr>
            <a:r>
              <a:rPr lang="en-US" altLang="zh-CN" sz="2400" dirty="0"/>
              <a:t> </a:t>
            </a:r>
            <a:r>
              <a:rPr lang="zh-CN" altLang="en-US" sz="2400" dirty="0"/>
              <a:t>两步：</a:t>
            </a:r>
            <a:endParaRPr lang="zh-CN" altLang="en-US" sz="2000" dirty="0"/>
          </a:p>
          <a:p>
            <a:pPr lvl="1">
              <a:lnSpc>
                <a:spcPct val="150000"/>
              </a:lnSpc>
            </a:pPr>
            <a:r>
              <a:rPr lang="zh-CN" altLang="en-US" sz="2000" dirty="0"/>
              <a:t> 重定位</a:t>
            </a:r>
            <a:r>
              <a:rPr lang="zh-CN" altLang="en-US" sz="2000" dirty="0">
                <a:solidFill>
                  <a:srgbClr val="FF0000"/>
                </a:solidFill>
              </a:rPr>
              <a:t>节</a:t>
            </a:r>
            <a:r>
              <a:rPr lang="zh-CN" altLang="en-US" sz="2000" dirty="0"/>
              <a:t>及其节</a:t>
            </a:r>
            <a:r>
              <a:rPr lang="zh-CN" altLang="en-US" sz="2000" dirty="0">
                <a:solidFill>
                  <a:schemeClr val="accent1"/>
                </a:solidFill>
              </a:rPr>
              <a:t>内定义的符号</a:t>
            </a:r>
            <a:endParaRPr lang="en-US" altLang="zh-CN" sz="2000" dirty="0">
              <a:solidFill>
                <a:schemeClr val="accent1"/>
              </a:solidFill>
            </a:endParaRPr>
          </a:p>
          <a:p>
            <a:pPr lvl="1">
              <a:lnSpc>
                <a:spcPct val="150000"/>
              </a:lnSpc>
            </a:pPr>
            <a:r>
              <a:rPr lang="en-US" altLang="zh-CN" sz="2000" dirty="0"/>
              <a:t> </a:t>
            </a:r>
            <a:r>
              <a:rPr lang="zh-CN" altLang="en-US" sz="2000" dirty="0"/>
              <a:t>重定位代码节和数据节中的</a:t>
            </a:r>
            <a:r>
              <a:rPr lang="zh-CN" altLang="en-US" sz="2000" dirty="0">
                <a:solidFill>
                  <a:srgbClr val="FF0000"/>
                </a:solidFill>
              </a:rPr>
              <a:t>符号引用</a:t>
            </a:r>
          </a:p>
        </p:txBody>
      </p:sp>
    </p:spTree>
    <p:extLst>
      <p:ext uri="{BB962C8B-B14F-4D97-AF65-F5344CB8AC3E}">
        <p14:creationId xmlns:p14="http://schemas.microsoft.com/office/powerpoint/2010/main" val="1786911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a:t>
            </a:r>
          </a:p>
        </p:txBody>
      </p:sp>
      <p:sp>
        <p:nvSpPr>
          <p:cNvPr id="4" name="Rectangle 2"/>
          <p:cNvSpPr>
            <a:spLocks noChangeArrowheads="1"/>
          </p:cNvSpPr>
          <p:nvPr/>
        </p:nvSpPr>
        <p:spPr bwMode="auto">
          <a:xfrm>
            <a:off x="1553144" y="3448273"/>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5" name="Text Box 3"/>
          <p:cNvSpPr txBox="1">
            <a:spLocks noChangeArrowheads="1"/>
          </p:cNvSpPr>
          <p:nvPr/>
        </p:nvSpPr>
        <p:spPr bwMode="auto">
          <a:xfrm>
            <a:off x="1459835" y="3142051"/>
            <a:ext cx="1008907" cy="354906"/>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main.o</a:t>
            </a:r>
          </a:p>
        </p:txBody>
      </p:sp>
      <p:sp>
        <p:nvSpPr>
          <p:cNvPr id="13" name="Text Box 11"/>
          <p:cNvSpPr txBox="1">
            <a:spLocks noChangeArrowheads="1"/>
          </p:cNvSpPr>
          <p:nvPr/>
        </p:nvSpPr>
        <p:spPr bwMode="auto">
          <a:xfrm>
            <a:off x="5993207" y="1651223"/>
            <a:ext cx="309563" cy="363538"/>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dirty="0">
                <a:latin typeface="Calibri" pitchFamily="34" charset="0"/>
                <a:ea typeface="msgothic" charset="0"/>
                <a:cs typeface="msgothic" charset="0"/>
              </a:rPr>
              <a:t>0</a:t>
            </a:r>
          </a:p>
        </p:txBody>
      </p:sp>
      <p:sp>
        <p:nvSpPr>
          <p:cNvPr id="14" name="Rectangle 12"/>
          <p:cNvSpPr>
            <a:spLocks noChangeArrowheads="1"/>
          </p:cNvSpPr>
          <p:nvPr/>
        </p:nvSpPr>
        <p:spPr bwMode="auto">
          <a:xfrm>
            <a:off x="1553144" y="1803623"/>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16" name="Rectangle 14"/>
          <p:cNvSpPr>
            <a:spLocks noChangeArrowheads="1"/>
          </p:cNvSpPr>
          <p:nvPr/>
        </p:nvSpPr>
        <p:spPr bwMode="auto">
          <a:xfrm>
            <a:off x="1553144" y="3981673"/>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dirty="0" err="1">
                <a:latin typeface="Courier New" pitchFamily="49" charset="0"/>
                <a:ea typeface="msgothic" charset="0"/>
                <a:cs typeface="msgothic" charset="0"/>
              </a:rPr>
              <a:t>i</a:t>
            </a:r>
            <a:r>
              <a:rPr lang="en-US" altLang="zh-CN" sz="1600" b="1" dirty="0" err="1">
                <a:latin typeface="Courier New" pitchFamily="49" charset="0"/>
                <a:ea typeface="msgothic" charset="0"/>
                <a:cs typeface="msgothic" charset="0"/>
              </a:rPr>
              <a:t>nt</a:t>
            </a:r>
            <a:r>
              <a:rPr lang="en-US" altLang="zh-CN" sz="1600" b="1" dirty="0">
                <a:latin typeface="Courier New" pitchFamily="49" charset="0"/>
                <a:ea typeface="msgothic" charset="0"/>
                <a:cs typeface="msgothic" charset="0"/>
              </a:rPr>
              <a:t> </a:t>
            </a:r>
            <a:r>
              <a:rPr lang="en-US" altLang="zh-CN" sz="1600" b="1" dirty="0" err="1">
                <a:latin typeface="Courier New" pitchFamily="49" charset="0"/>
                <a:ea typeface="msgothic" charset="0"/>
                <a:cs typeface="msgothic" charset="0"/>
              </a:rPr>
              <a:t>buf</a:t>
            </a:r>
            <a:r>
              <a:rPr lang="en-US" altLang="zh-CN" sz="1600" dirty="0">
                <a:latin typeface="Courier New" pitchFamily="49" charset="0"/>
                <a:ea typeface="msgothic" charset="0"/>
                <a:cs typeface="msgothic" charset="0"/>
              </a:rPr>
              <a:t>[2]={1,2}</a:t>
            </a:r>
            <a:endParaRPr lang="en-GB" sz="1600" b="1" dirty="0">
              <a:latin typeface="Courier New" pitchFamily="49" charset="0"/>
              <a:ea typeface="msgothic" charset="0"/>
              <a:cs typeface="msgothic" charset="0"/>
            </a:endParaRPr>
          </a:p>
        </p:txBody>
      </p:sp>
      <p:sp>
        <p:nvSpPr>
          <p:cNvPr id="17" name="Rectangle 15"/>
          <p:cNvSpPr>
            <a:spLocks noChangeArrowheads="1"/>
          </p:cNvSpPr>
          <p:nvPr/>
        </p:nvSpPr>
        <p:spPr bwMode="auto">
          <a:xfrm>
            <a:off x="1553144" y="2337023"/>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20" name="Text Box 19"/>
          <p:cNvSpPr txBox="1">
            <a:spLocks noChangeArrowheads="1"/>
          </p:cNvSpPr>
          <p:nvPr/>
        </p:nvSpPr>
        <p:spPr bwMode="auto">
          <a:xfrm>
            <a:off x="1415480" y="1236265"/>
            <a:ext cx="2626338"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可重定位目标文件</a:t>
            </a:r>
            <a:r>
              <a:rPr lang="en-GB" sz="2000" b="1" dirty="0">
                <a:latin typeface="Calibri" pitchFamily="34" charset="0"/>
                <a:ea typeface="msgothic" charset="0"/>
                <a:cs typeface="msgothic" charset="0"/>
              </a:rPr>
              <a:t>  </a:t>
            </a:r>
            <a:r>
              <a:rPr lang="en-US" sz="2000" b="1" dirty="0">
                <a:latin typeface="Calibri" pitchFamily="34" charset="0"/>
                <a:ea typeface="msgothic" charset="0"/>
                <a:cs typeface="msgothic" charset="0"/>
              </a:rPr>
              <a:t>.o</a:t>
            </a:r>
            <a:endParaRPr lang="en-GB" sz="2000" b="1" dirty="0">
              <a:latin typeface="Calibri" pitchFamily="34" charset="0"/>
              <a:ea typeface="msgothic" charset="0"/>
              <a:cs typeface="msgothic" charset="0"/>
            </a:endParaRPr>
          </a:p>
        </p:txBody>
      </p:sp>
      <p:sp>
        <p:nvSpPr>
          <p:cNvPr id="21" name="Text Box 20"/>
          <p:cNvSpPr txBox="1">
            <a:spLocks noChangeArrowheads="1"/>
          </p:cNvSpPr>
          <p:nvPr/>
        </p:nvSpPr>
        <p:spPr bwMode="auto">
          <a:xfrm>
            <a:off x="6584640" y="1240333"/>
            <a:ext cx="2046051"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latin typeface="Calibri" pitchFamily="34" charset="0"/>
                <a:ea typeface="msgothic" charset="0"/>
                <a:cs typeface="msgothic" charset="0"/>
              </a:rPr>
              <a:t> </a:t>
            </a: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sp>
        <p:nvSpPr>
          <p:cNvPr id="22" name="AutoShape 21"/>
          <p:cNvSpPr>
            <a:spLocks/>
          </p:cNvSpPr>
          <p:nvPr/>
        </p:nvSpPr>
        <p:spPr bwMode="auto">
          <a:xfrm>
            <a:off x="8775286" y="1859186"/>
            <a:ext cx="304800" cy="2212976"/>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23" name="Text Box 22"/>
          <p:cNvSpPr txBox="1">
            <a:spLocks noChangeArrowheads="1"/>
          </p:cNvSpPr>
          <p:nvPr/>
        </p:nvSpPr>
        <p:spPr bwMode="auto">
          <a:xfrm>
            <a:off x="9113383" y="273919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4" name="Text Box 23"/>
          <p:cNvSpPr txBox="1">
            <a:spLocks noChangeArrowheads="1"/>
          </p:cNvSpPr>
          <p:nvPr/>
        </p:nvSpPr>
        <p:spPr bwMode="auto">
          <a:xfrm>
            <a:off x="3823269" y="1859186"/>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5" name="Text Box 24"/>
          <p:cNvSpPr txBox="1">
            <a:spLocks noChangeArrowheads="1"/>
          </p:cNvSpPr>
          <p:nvPr/>
        </p:nvSpPr>
        <p:spPr bwMode="auto">
          <a:xfrm>
            <a:off x="3823269" y="222431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26" name="Text Box 25"/>
          <p:cNvSpPr txBox="1">
            <a:spLocks noChangeArrowheads="1"/>
          </p:cNvSpPr>
          <p:nvPr/>
        </p:nvSpPr>
        <p:spPr bwMode="auto">
          <a:xfrm>
            <a:off x="3823269" y="348796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27" name="Text Box 26"/>
          <p:cNvSpPr txBox="1">
            <a:spLocks noChangeArrowheads="1"/>
          </p:cNvSpPr>
          <p:nvPr/>
        </p:nvSpPr>
        <p:spPr bwMode="auto">
          <a:xfrm>
            <a:off x="3823269" y="3900711"/>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35" name="Line 35"/>
          <p:cNvSpPr>
            <a:spLocks noChangeShapeType="1"/>
          </p:cNvSpPr>
          <p:nvPr/>
        </p:nvSpPr>
        <p:spPr bwMode="auto">
          <a:xfrm>
            <a:off x="5083570" y="3620519"/>
            <a:ext cx="836613" cy="1587"/>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6" name="Line 36"/>
          <p:cNvSpPr>
            <a:spLocks noChangeShapeType="1"/>
          </p:cNvSpPr>
          <p:nvPr/>
        </p:nvSpPr>
        <p:spPr bwMode="auto">
          <a:xfrm>
            <a:off x="5083570" y="2486249"/>
            <a:ext cx="836613" cy="392113"/>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7" name="Line 37"/>
          <p:cNvSpPr>
            <a:spLocks noChangeShapeType="1"/>
          </p:cNvSpPr>
          <p:nvPr/>
        </p:nvSpPr>
        <p:spPr bwMode="auto">
          <a:xfrm flipV="1">
            <a:off x="5083570" y="4364262"/>
            <a:ext cx="836613" cy="409575"/>
          </a:xfrm>
          <a:prstGeom prst="line">
            <a:avLst/>
          </a:prstGeom>
          <a:noFill/>
          <a:ln w="76320">
            <a:solidFill>
              <a:schemeClr val="tx1">
                <a:lumMod val="65000"/>
                <a:lumOff val="35000"/>
              </a:schemeClr>
            </a:solidFill>
            <a:miter lim="800000"/>
            <a:headEnd/>
            <a:tailEnd type="triangle" w="med" len="med"/>
          </a:ln>
          <a:effectLst/>
        </p:spPr>
        <p:txBody>
          <a:bodyPr/>
          <a:lstStyle/>
          <a:p>
            <a:pPr>
              <a:buNone/>
            </a:pPr>
            <a:endParaRPr lang="en-US"/>
          </a:p>
        </p:txBody>
      </p:sp>
      <p:sp>
        <p:nvSpPr>
          <p:cNvPr id="3" name="圆角矩形标注 2"/>
          <p:cNvSpPr/>
          <p:nvPr/>
        </p:nvSpPr>
        <p:spPr bwMode="auto">
          <a:xfrm>
            <a:off x="4799856" y="1556792"/>
            <a:ext cx="936104" cy="432048"/>
          </a:xfrm>
          <a:prstGeom prst="wedgeRoundRectCallout">
            <a:avLst>
              <a:gd name="adj1" fmla="val 14869"/>
              <a:gd name="adj2" fmla="val 144525"/>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rgbClr val="C00000"/>
                </a:solidFill>
                <a:effectLst/>
                <a:latin typeface="Arial" pitchFamily="34" charset="0"/>
              </a:rPr>
              <a:t>1.</a:t>
            </a:r>
            <a:r>
              <a:rPr kumimoji="0" lang="zh-CN" altLang="en-US" i="0" u="none" strike="noStrike" cap="none" normalizeH="0" baseline="0" dirty="0">
                <a:ln>
                  <a:noFill/>
                </a:ln>
                <a:solidFill>
                  <a:srgbClr val="C00000"/>
                </a:solidFill>
                <a:effectLst/>
                <a:latin typeface="Arial" pitchFamily="34" charset="0"/>
              </a:rPr>
              <a:t>合并</a:t>
            </a:r>
          </a:p>
        </p:txBody>
      </p:sp>
      <p:cxnSp>
        <p:nvCxnSpPr>
          <p:cNvPr id="15" name="直接箭头连接符 14"/>
          <p:cNvCxnSpPr>
            <a:stCxn id="13" idx="2"/>
          </p:cNvCxnSpPr>
          <p:nvPr/>
        </p:nvCxnSpPr>
        <p:spPr bwMode="auto">
          <a:xfrm flipH="1">
            <a:off x="6147988" y="2014761"/>
            <a:ext cx="1" cy="3195637"/>
          </a:xfrm>
          <a:prstGeom prst="straightConnector1">
            <a:avLst/>
          </a:prstGeom>
          <a:noFill/>
          <a:ln w="31750" cap="flat" cmpd="sng" algn="ctr">
            <a:solidFill>
              <a:schemeClr val="accent1"/>
            </a:solidFill>
            <a:prstDash val="solid"/>
            <a:round/>
            <a:headEnd type="none" w="med" len="med"/>
            <a:tailEnd type="arrow"/>
          </a:ln>
          <a:effectLst/>
        </p:spPr>
      </p:cxnSp>
      <p:sp>
        <p:nvSpPr>
          <p:cNvPr id="40" name="圆角矩形标注 39"/>
          <p:cNvSpPr/>
          <p:nvPr/>
        </p:nvSpPr>
        <p:spPr bwMode="auto">
          <a:xfrm>
            <a:off x="5607928" y="836711"/>
            <a:ext cx="1208152" cy="414091"/>
          </a:xfrm>
          <a:prstGeom prst="wedgeRoundRectCallout">
            <a:avLst>
              <a:gd name="adj1" fmla="val 5234"/>
              <a:gd name="adj2" fmla="val 175728"/>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a:ln>
                  <a:noFill/>
                </a:ln>
                <a:solidFill>
                  <a:srgbClr val="C00000"/>
                </a:solidFill>
                <a:effectLst/>
                <a:latin typeface="Arial" pitchFamily="34" charset="0"/>
              </a:rPr>
              <a:t>起始地址</a:t>
            </a:r>
          </a:p>
        </p:txBody>
      </p:sp>
      <p:grpSp>
        <p:nvGrpSpPr>
          <p:cNvPr id="42" name="组合 41"/>
          <p:cNvGrpSpPr/>
          <p:nvPr/>
        </p:nvGrpSpPr>
        <p:grpSpPr>
          <a:xfrm>
            <a:off x="1476434" y="4738689"/>
            <a:ext cx="3251414" cy="1411521"/>
            <a:chOff x="397934" y="4738689"/>
            <a:chExt cx="3251414" cy="1411521"/>
          </a:xfrm>
        </p:grpSpPr>
        <p:sp>
          <p:nvSpPr>
            <p:cNvPr id="43" name="Rectangle 4"/>
            <p:cNvSpPr>
              <a:spLocks noChangeArrowheads="1"/>
            </p:cNvSpPr>
            <p:nvPr/>
          </p:nvSpPr>
          <p:spPr bwMode="auto">
            <a:xfrm>
              <a:off x="508174" y="5565775"/>
              <a:ext cx="2278062"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44" name="Rectangle 5"/>
            <p:cNvSpPr>
              <a:spLocks noChangeArrowheads="1"/>
            </p:cNvSpPr>
            <p:nvPr/>
          </p:nvSpPr>
          <p:spPr bwMode="auto">
            <a:xfrm>
              <a:off x="508174" y="5032375"/>
              <a:ext cx="2278062"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swap()</a:t>
              </a:r>
            </a:p>
          </p:txBody>
        </p:sp>
        <p:sp>
          <p:nvSpPr>
            <p:cNvPr id="45" name="Text Box 6"/>
            <p:cNvSpPr txBox="1">
              <a:spLocks noChangeArrowheads="1"/>
            </p:cNvSpPr>
            <p:nvPr/>
          </p:nvSpPr>
          <p:spPr bwMode="auto">
            <a:xfrm>
              <a:off x="397934" y="4738689"/>
              <a:ext cx="1008907" cy="35901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swap.o</a:t>
              </a:r>
            </a:p>
          </p:txBody>
        </p:sp>
        <p:sp>
          <p:nvSpPr>
            <p:cNvPr id="46" name="Text Box 27"/>
            <p:cNvSpPr txBox="1">
              <a:spLocks noChangeArrowheads="1"/>
            </p:cNvSpPr>
            <p:nvPr/>
          </p:nvSpPr>
          <p:spPr bwMode="auto">
            <a:xfrm>
              <a:off x="2778299" y="5103813"/>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47" name="Text Box 28"/>
            <p:cNvSpPr txBox="1">
              <a:spLocks noChangeArrowheads="1"/>
            </p:cNvSpPr>
            <p:nvPr/>
          </p:nvSpPr>
          <p:spPr bwMode="auto">
            <a:xfrm>
              <a:off x="2778299" y="5464175"/>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48" name="Rectangle 33"/>
            <p:cNvSpPr>
              <a:spLocks noChangeArrowheads="1"/>
            </p:cNvSpPr>
            <p:nvPr/>
          </p:nvSpPr>
          <p:spPr bwMode="auto">
            <a:xfrm>
              <a:off x="508174" y="5791200"/>
              <a:ext cx="2278062"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00000"/>
                  </a:solidFill>
                  <a:latin typeface="Courier New" pitchFamily="49" charset="0"/>
                  <a:ea typeface="msgothic" charset="0"/>
                  <a:cs typeface="Courier New" pitchFamily="49" charset="0"/>
                </a:rPr>
                <a:t>static</a:t>
              </a:r>
              <a:r>
                <a:rPr lang="en-GB" sz="1600" b="1" dirty="0">
                  <a:latin typeface="Courier New" pitchFamily="49" charset="0"/>
                  <a:ea typeface="msgothic" charset="0"/>
                  <a:cs typeface="Courier New" pitchFamily="49" charset="0"/>
                </a:rPr>
                <a:t> </a:t>
              </a:r>
              <a:r>
                <a:rPr lang="en-GB" sz="1600" b="1" dirty="0" err="1">
                  <a:latin typeface="Courier New" pitchFamily="49" charset="0"/>
                  <a:ea typeface="msgothic" charset="0"/>
                  <a:cs typeface="Courier New" pitchFamily="49" charset="0"/>
                </a:rPr>
                <a:t>int</a:t>
              </a:r>
              <a:r>
                <a:rPr lang="en-GB" sz="1600" b="1" dirty="0">
                  <a:latin typeface="Courier New" pitchFamily="49" charset="0"/>
                  <a:ea typeface="msgothic" charset="0"/>
                  <a:cs typeface="Courier New" pitchFamily="49" charset="0"/>
                </a:rPr>
                <a:t> *bufp1</a:t>
              </a:r>
            </a:p>
          </p:txBody>
        </p:sp>
        <p:sp>
          <p:nvSpPr>
            <p:cNvPr id="49" name="Text Box 34"/>
            <p:cNvSpPr txBox="1">
              <a:spLocks noChangeArrowheads="1"/>
            </p:cNvSpPr>
            <p:nvPr/>
          </p:nvSpPr>
          <p:spPr bwMode="auto">
            <a:xfrm>
              <a:off x="2819400" y="5791200"/>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grpSp>
      <p:sp>
        <p:nvSpPr>
          <p:cNvPr id="54" name="Text Box 32"/>
          <p:cNvSpPr txBox="1">
            <a:spLocks noChangeArrowheads="1"/>
          </p:cNvSpPr>
          <p:nvPr/>
        </p:nvSpPr>
        <p:spPr bwMode="auto">
          <a:xfrm>
            <a:off x="9113383" y="4215713"/>
            <a:ext cx="871049"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grpSp>
        <p:nvGrpSpPr>
          <p:cNvPr id="2" name="组合 1"/>
          <p:cNvGrpSpPr/>
          <p:nvPr/>
        </p:nvGrpSpPr>
        <p:grpSpPr>
          <a:xfrm>
            <a:off x="6276561" y="1862362"/>
            <a:ext cx="2422525" cy="3756171"/>
            <a:chOff x="6276561" y="1862362"/>
            <a:chExt cx="2422525" cy="3756171"/>
          </a:xfrm>
        </p:grpSpPr>
        <p:sp>
          <p:nvSpPr>
            <p:cNvPr id="10" name="Rectangle 8"/>
            <p:cNvSpPr>
              <a:spLocks noChangeArrowheads="1"/>
            </p:cNvSpPr>
            <p:nvPr/>
          </p:nvSpPr>
          <p:spPr bwMode="auto">
            <a:xfrm>
              <a:off x="6276561" y="1862362"/>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a:latin typeface="Calibri" pitchFamily="34" charset="0"/>
                  <a:ea typeface="msgothic" charset="0"/>
                  <a:cs typeface="msgothic" charset="0"/>
                </a:rPr>
                <a:t>ELF </a:t>
              </a:r>
              <a:r>
                <a:rPr lang="en-US" altLang="zh-CN" sz="1600" dirty="0">
                  <a:latin typeface="Calibri" pitchFamily="34" charset="0"/>
                  <a:ea typeface="msgothic" charset="0"/>
                  <a:cs typeface="msgothic" charset="0"/>
                </a:rPr>
                <a:t>H</a:t>
              </a:r>
              <a:r>
                <a:rPr lang="en-US" altLang="zh-CN" sz="1600" b="1" dirty="0">
                  <a:latin typeface="Calibri" pitchFamily="34" charset="0"/>
                  <a:ea typeface="msgothic" charset="0"/>
                  <a:cs typeface="msgothic" charset="0"/>
                </a:rPr>
                <a:t>eader</a:t>
              </a:r>
              <a:r>
                <a:rPr lang="en-US" altLang="zh-CN" sz="1600" dirty="0">
                  <a:latin typeface="Calibri" pitchFamily="34" charset="0"/>
                  <a:ea typeface="msgothic" charset="0"/>
                  <a:cs typeface="msgothic" charset="0"/>
                </a:rPr>
                <a:t>/Segment </a:t>
              </a:r>
              <a:r>
                <a:rPr lang="en-GB" sz="1600" b="1" dirty="0">
                  <a:latin typeface="Calibri" pitchFamily="34" charset="0"/>
                  <a:ea typeface="msgothic" charset="0"/>
                  <a:cs typeface="msgothic" charset="0"/>
                </a:rPr>
                <a:t>Header Table</a:t>
              </a:r>
            </a:p>
          </p:txBody>
        </p:sp>
        <p:sp>
          <p:nvSpPr>
            <p:cNvPr id="11" name="Rectangle 9"/>
            <p:cNvSpPr>
              <a:spLocks noChangeArrowheads="1"/>
            </p:cNvSpPr>
            <p:nvPr/>
          </p:nvSpPr>
          <p:spPr bwMode="auto">
            <a:xfrm>
              <a:off x="6276561" y="24719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a:t>
              </a:r>
            </a:p>
          </p:txBody>
        </p:sp>
        <p:sp>
          <p:nvSpPr>
            <p:cNvPr id="12" name="Rectangle 10"/>
            <p:cNvSpPr>
              <a:spLocks noChangeArrowheads="1"/>
            </p:cNvSpPr>
            <p:nvPr/>
          </p:nvSpPr>
          <p:spPr bwMode="auto">
            <a:xfrm>
              <a:off x="6276561" y="30053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a:latin typeface="Courier New" pitchFamily="49" charset="0"/>
                  <a:ea typeface="msgothic" charset="0"/>
                  <a:cs typeface="msgothic" charset="0"/>
                </a:rPr>
                <a:t>swap</a:t>
              </a:r>
              <a:r>
                <a:rPr lang="en-GB" sz="1600" b="1" dirty="0">
                  <a:latin typeface="Courier New" pitchFamily="49" charset="0"/>
                  <a:ea typeface="msgothic" charset="0"/>
                  <a:cs typeface="msgothic" charset="0"/>
                </a:rPr>
                <a:t>()</a:t>
              </a:r>
            </a:p>
          </p:txBody>
        </p:sp>
        <p:sp>
          <p:nvSpPr>
            <p:cNvPr id="18" name="Rectangle 16"/>
            <p:cNvSpPr>
              <a:spLocks noChangeArrowheads="1"/>
            </p:cNvSpPr>
            <p:nvPr/>
          </p:nvSpPr>
          <p:spPr bwMode="auto">
            <a:xfrm>
              <a:off x="6276561" y="3538762"/>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38" name="Rectangle 38"/>
            <p:cNvSpPr>
              <a:spLocks noChangeArrowheads="1"/>
            </p:cNvSpPr>
            <p:nvPr/>
          </p:nvSpPr>
          <p:spPr bwMode="auto">
            <a:xfrm>
              <a:off x="6276561" y="2167162"/>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50" name="Rectangle 7"/>
            <p:cNvSpPr>
              <a:spLocks noChangeArrowheads="1"/>
            </p:cNvSpPr>
            <p:nvPr/>
          </p:nvSpPr>
          <p:spPr bwMode="auto">
            <a:xfrm>
              <a:off x="6276561" y="4305672"/>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int buf[2]={1,2}</a:t>
              </a:r>
            </a:p>
          </p:txBody>
        </p:sp>
        <p:sp>
          <p:nvSpPr>
            <p:cNvPr id="51" name="Rectangle 13"/>
            <p:cNvSpPr>
              <a:spLocks noChangeArrowheads="1"/>
            </p:cNvSpPr>
            <p:nvPr/>
          </p:nvSpPr>
          <p:spPr bwMode="auto">
            <a:xfrm>
              <a:off x="6276561" y="452315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52" name="Rectangle 18"/>
            <p:cNvSpPr>
              <a:spLocks noChangeArrowheads="1"/>
            </p:cNvSpPr>
            <p:nvPr/>
          </p:nvSpPr>
          <p:spPr bwMode="auto">
            <a:xfrm>
              <a:off x="6276561" y="4077072"/>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53" name="Rectangle 30"/>
            <p:cNvSpPr>
              <a:spLocks noChangeArrowheads="1"/>
            </p:cNvSpPr>
            <p:nvPr/>
          </p:nvSpPr>
          <p:spPr bwMode="auto">
            <a:xfrm>
              <a:off x="6276561" y="4932733"/>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55" name="Rectangle 33"/>
            <p:cNvSpPr>
              <a:spLocks noChangeArrowheads="1"/>
            </p:cNvSpPr>
            <p:nvPr/>
          </p:nvSpPr>
          <p:spPr bwMode="auto">
            <a:xfrm>
              <a:off x="6276561" y="4751758"/>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dirty="0">
                  <a:solidFill>
                    <a:srgbClr val="C00000"/>
                  </a:solidFill>
                  <a:latin typeface="Courier New" pitchFamily="49" charset="0"/>
                  <a:ea typeface="msgothic" charset="0"/>
                  <a:cs typeface="Courier New" pitchFamily="49" charset="0"/>
                </a:rPr>
                <a:t>static</a:t>
              </a:r>
              <a:r>
                <a:rPr lang="en-GB" altLang="zh-CN" sz="1600" dirty="0">
                  <a:solidFill>
                    <a:srgbClr val="000000"/>
                  </a:solidFill>
                  <a:latin typeface="Courier New" pitchFamily="49" charset="0"/>
                  <a:ea typeface="msgothic" charset="0"/>
                  <a:cs typeface="Courier New" pitchFamily="49" charset="0"/>
                </a:rPr>
                <a:t> </a:t>
              </a: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grpSp>
      <p:sp>
        <p:nvSpPr>
          <p:cNvPr id="56" name="Text Box 34"/>
          <p:cNvSpPr txBox="1">
            <a:spLocks noChangeArrowheads="1"/>
          </p:cNvSpPr>
          <p:nvPr/>
        </p:nvSpPr>
        <p:spPr bwMode="auto">
          <a:xfrm>
            <a:off x="9113383" y="4660213"/>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57" name="AutoShape 39"/>
          <p:cNvSpPr>
            <a:spLocks/>
          </p:cNvSpPr>
          <p:nvPr/>
        </p:nvSpPr>
        <p:spPr bwMode="auto">
          <a:xfrm>
            <a:off x="8772111" y="4767633"/>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58" name="AutoShape 31"/>
          <p:cNvSpPr>
            <a:spLocks/>
          </p:cNvSpPr>
          <p:nvPr/>
        </p:nvSpPr>
        <p:spPr bwMode="auto">
          <a:xfrm>
            <a:off x="8760296" y="4077072"/>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endParaRPr lang="en-US"/>
          </a:p>
        </p:txBody>
      </p:sp>
      <p:sp>
        <p:nvSpPr>
          <p:cNvPr id="59" name="圆角矩形标注 58"/>
          <p:cNvSpPr/>
          <p:nvPr/>
        </p:nvSpPr>
        <p:spPr bwMode="auto">
          <a:xfrm>
            <a:off x="9522463" y="1718848"/>
            <a:ext cx="1739679" cy="702950"/>
          </a:xfrm>
          <a:prstGeom prst="wedgeRoundRectCallout">
            <a:avLst>
              <a:gd name="adj1" fmla="val -125171"/>
              <a:gd name="adj2" fmla="val 181634"/>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dirty="0">
                <a:solidFill>
                  <a:srgbClr val="C00000"/>
                </a:solidFill>
              </a:rPr>
              <a:t>3</a:t>
            </a:r>
            <a:r>
              <a:rPr kumimoji="0" lang="en-US" altLang="zh-CN" i="0" u="none" strike="noStrike" cap="none" normalizeH="0" baseline="0" dirty="0">
                <a:ln>
                  <a:noFill/>
                </a:ln>
                <a:solidFill>
                  <a:srgbClr val="C00000"/>
                </a:solidFill>
                <a:effectLst/>
              </a:rPr>
              <a:t>.</a:t>
            </a:r>
            <a:r>
              <a:rPr lang="zh-CN" altLang="en-US" dirty="0">
                <a:solidFill>
                  <a:srgbClr val="C00000"/>
                </a:solidFill>
              </a:rPr>
              <a:t>重定位节中的符号引用</a:t>
            </a:r>
            <a:endParaRPr kumimoji="0" lang="zh-CN" altLang="en-US" i="0" u="none" strike="noStrike" cap="none" normalizeH="0" baseline="0" dirty="0">
              <a:ln>
                <a:noFill/>
              </a:ln>
              <a:solidFill>
                <a:srgbClr val="C00000"/>
              </a:solidFill>
              <a:effectLst/>
            </a:endParaRPr>
          </a:p>
        </p:txBody>
      </p:sp>
      <p:sp>
        <p:nvSpPr>
          <p:cNvPr id="39" name="圆角矩形标注 38"/>
          <p:cNvSpPr/>
          <p:nvPr/>
        </p:nvSpPr>
        <p:spPr bwMode="auto">
          <a:xfrm>
            <a:off x="9624392" y="5445224"/>
            <a:ext cx="1739679" cy="702950"/>
          </a:xfrm>
          <a:prstGeom prst="wedgeRoundRectCallout">
            <a:avLst>
              <a:gd name="adj1" fmla="val -111011"/>
              <a:gd name="adj2" fmla="val -201825"/>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dirty="0">
                <a:solidFill>
                  <a:srgbClr val="C00000"/>
                </a:solidFill>
              </a:rPr>
              <a:t>2</a:t>
            </a:r>
            <a:r>
              <a:rPr kumimoji="0" lang="en-US" altLang="zh-CN" i="0" u="none" strike="noStrike" cap="none" normalizeH="0" baseline="0" dirty="0">
                <a:ln>
                  <a:noFill/>
                </a:ln>
                <a:solidFill>
                  <a:srgbClr val="C00000"/>
                </a:solidFill>
                <a:effectLst/>
              </a:rPr>
              <a:t>.</a:t>
            </a:r>
            <a:r>
              <a:rPr lang="zh-CN" altLang="en-US" dirty="0">
                <a:solidFill>
                  <a:srgbClr val="C00000"/>
                </a:solidFill>
              </a:rPr>
              <a:t>重定位节和符号定义</a:t>
            </a:r>
            <a:endParaRPr kumimoji="0" lang="zh-CN" altLang="en-US" i="0" u="none" strike="noStrike" cap="none" normalizeH="0" baseline="0" dirty="0">
              <a:ln>
                <a:noFill/>
              </a:ln>
              <a:solidFill>
                <a:srgbClr val="C00000"/>
              </a:solidFill>
              <a:effectLst/>
            </a:endParaRPr>
          </a:p>
        </p:txBody>
      </p:sp>
    </p:spTree>
    <p:extLst>
      <p:ext uri="{BB962C8B-B14F-4D97-AF65-F5344CB8AC3E}">
        <p14:creationId xmlns:p14="http://schemas.microsoft.com/office/powerpoint/2010/main" val="29317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2" grpId="0" animBg="1"/>
      <p:bldP spid="23" grpId="0"/>
      <p:bldP spid="35" grpId="0" animBg="1"/>
      <p:bldP spid="36" grpId="0" animBg="1"/>
      <p:bldP spid="37" grpId="0" animBg="1"/>
      <p:bldP spid="3" grpId="0" animBg="1"/>
      <p:bldP spid="40" grpId="0" animBg="1"/>
      <p:bldP spid="54" grpId="0"/>
      <p:bldP spid="56" grpId="0"/>
      <p:bldP spid="57" grpId="0" animBg="1"/>
      <p:bldP spid="58" grpId="0" animBg="1"/>
      <p:bldP spid="59"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a:t>
            </a:r>
            <a:endParaRPr lang="zh-CN" altLang="en-US" sz="2400" i="0" dirty="0">
              <a:latin typeface="+mn-lt"/>
            </a:endParaRPr>
          </a:p>
        </p:txBody>
      </p:sp>
      <p:sp>
        <p:nvSpPr>
          <p:cNvPr id="126979" name="Rectangle 3"/>
          <p:cNvSpPr>
            <a:spLocks noGrp="1" noChangeArrowheads="1"/>
          </p:cNvSpPr>
          <p:nvPr>
            <p:ph type="body" sz="half" idx="4294967295"/>
          </p:nvPr>
        </p:nvSpPr>
        <p:spPr>
          <a:xfrm>
            <a:off x="349053" y="705588"/>
            <a:ext cx="11496600" cy="5445344"/>
          </a:xfrm>
        </p:spPr>
        <p:txBody>
          <a:bodyPr>
            <a:normAutofit/>
          </a:bodyPr>
          <a:lstStyle/>
          <a:p>
            <a:pPr>
              <a:lnSpc>
                <a:spcPct val="150000"/>
              </a:lnSpc>
            </a:pPr>
            <a:r>
              <a:rPr lang="en-US" altLang="zh-CN" sz="2400" dirty="0"/>
              <a:t> </a:t>
            </a:r>
            <a:r>
              <a:rPr lang="zh-CN" altLang="en-US" sz="2400" dirty="0"/>
              <a:t>汇编器遇到对最终位置未知的目标引用，它就会生成一个重定位条目，</a:t>
            </a:r>
            <a:endParaRPr lang="en-US" altLang="zh-CN" sz="2400" dirty="0"/>
          </a:p>
          <a:p>
            <a:pPr marL="0" indent="0">
              <a:lnSpc>
                <a:spcPct val="150000"/>
              </a:lnSpc>
              <a:buNone/>
            </a:pPr>
            <a:r>
              <a:rPr lang="en-US" altLang="zh-CN" sz="2400" dirty="0"/>
              <a:t>    </a:t>
            </a:r>
            <a:r>
              <a:rPr lang="zh-CN" altLang="en-US" sz="2400" dirty="0"/>
              <a:t>告诉链接器在将目标文件合并成可执行文件时如何修改这个引用</a:t>
            </a:r>
            <a:endParaRPr lang="en-US" altLang="zh-CN" sz="2000" b="0" dirty="0"/>
          </a:p>
          <a:p>
            <a:pPr lvl="0">
              <a:lnSpc>
                <a:spcPct val="150000"/>
              </a:lnSpc>
            </a:pPr>
            <a:r>
              <a:rPr lang="en-US" altLang="zh-CN" sz="2400" dirty="0">
                <a:solidFill>
                  <a:srgbClr val="000000"/>
                </a:solidFill>
              </a:rPr>
              <a:t> </a:t>
            </a:r>
            <a:r>
              <a:rPr lang="zh-CN" altLang="en-US" sz="2400" dirty="0">
                <a:solidFill>
                  <a:srgbClr val="000000"/>
                </a:solidFill>
              </a:rPr>
              <a:t>代码的重定位条目放在 </a:t>
            </a:r>
            <a:r>
              <a:rPr lang="en-US" altLang="zh-CN" sz="2400" dirty="0">
                <a:solidFill>
                  <a:srgbClr val="000000"/>
                </a:solidFill>
              </a:rPr>
              <a:t>.</a:t>
            </a:r>
            <a:r>
              <a:rPr lang="en-US" altLang="zh-CN" sz="2400" dirty="0" err="1">
                <a:solidFill>
                  <a:srgbClr val="000000"/>
                </a:solidFill>
              </a:rPr>
              <a:t>rel.text</a:t>
            </a:r>
            <a:r>
              <a:rPr lang="en-US" altLang="zh-CN" sz="2400" dirty="0">
                <a:solidFill>
                  <a:srgbClr val="000000"/>
                </a:solidFill>
              </a:rPr>
              <a:t> </a:t>
            </a:r>
            <a:r>
              <a:rPr lang="zh-CN" altLang="en-US" sz="2400" dirty="0">
                <a:solidFill>
                  <a:srgbClr val="000000"/>
                </a:solidFill>
              </a:rPr>
              <a:t>中</a:t>
            </a:r>
            <a:endParaRPr lang="en-US" altLang="zh-CN" sz="2400" dirty="0">
              <a:solidFill>
                <a:srgbClr val="000000"/>
              </a:solidFill>
            </a:endParaRPr>
          </a:p>
          <a:p>
            <a:pPr lvl="0">
              <a:lnSpc>
                <a:spcPct val="150000"/>
              </a:lnSpc>
            </a:pPr>
            <a:r>
              <a:rPr lang="zh-CN" altLang="en-US" sz="2400" dirty="0">
                <a:solidFill>
                  <a:srgbClr val="000000"/>
                </a:solidFill>
              </a:rPr>
              <a:t> 已初始化数据的重定位条目放在 </a:t>
            </a:r>
            <a:r>
              <a:rPr lang="en-US" altLang="zh-CN" sz="2400" dirty="0">
                <a:solidFill>
                  <a:srgbClr val="000000"/>
                </a:solidFill>
              </a:rPr>
              <a:t>.</a:t>
            </a:r>
            <a:r>
              <a:rPr lang="en-US" altLang="zh-CN" sz="2400" dirty="0" err="1">
                <a:solidFill>
                  <a:srgbClr val="000000"/>
                </a:solidFill>
              </a:rPr>
              <a:t>rel.data</a:t>
            </a:r>
            <a:r>
              <a:rPr lang="en-US" altLang="zh-CN" sz="2400" dirty="0">
                <a:solidFill>
                  <a:srgbClr val="000000"/>
                </a:solidFill>
              </a:rPr>
              <a:t> </a:t>
            </a:r>
            <a:r>
              <a:rPr lang="zh-CN" altLang="en-US" sz="2400" dirty="0">
                <a:solidFill>
                  <a:srgbClr val="000000"/>
                </a:solidFill>
              </a:rPr>
              <a:t>中</a:t>
            </a:r>
            <a:endParaRPr lang="en-US" altLang="zh-CN" sz="2400" dirty="0">
              <a:solidFill>
                <a:srgbClr val="000000"/>
              </a:solidFill>
            </a:endParaRPr>
          </a:p>
          <a:p>
            <a:pPr>
              <a:lnSpc>
                <a:spcPct val="150000"/>
              </a:lnSpc>
            </a:pPr>
            <a:r>
              <a:rPr lang="en-US" altLang="zh-CN" sz="2400" dirty="0"/>
              <a:t> ELF </a:t>
            </a:r>
            <a:r>
              <a:rPr lang="zh-CN" altLang="en-US" sz="2400" dirty="0"/>
              <a:t>重定位条目的格式</a:t>
            </a:r>
            <a:r>
              <a:rPr lang="zh-CN" altLang="en-US" sz="2000" dirty="0"/>
              <a:t> ：</a:t>
            </a:r>
            <a:endParaRPr lang="zh-CN" altLang="en-US" sz="2000" b="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3717032"/>
            <a:ext cx="9149062" cy="169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135742" y="5589240"/>
            <a:ext cx="10720898" cy="1123384"/>
          </a:xfrm>
          <a:prstGeom prst="rect">
            <a:avLst/>
          </a:prstGeom>
        </p:spPr>
        <p:txBody>
          <a:bodyPr wrap="square">
            <a:spAutoFit/>
          </a:bodyPr>
          <a:lstStyle/>
          <a:p>
            <a:r>
              <a:rPr lang="en-US" altLang="zh-CN" sz="2000" dirty="0">
                <a:latin typeface="黑体" panose="02010609060101010101" pitchFamily="49" charset="-122"/>
                <a:ea typeface="黑体" panose="02010609060101010101" pitchFamily="49" charset="-122"/>
              </a:rPr>
              <a:t>offset</a:t>
            </a:r>
            <a:r>
              <a:rPr lang="zh-CN" altLang="en-US" sz="2000" dirty="0">
                <a:latin typeface="黑体" panose="02010609060101010101" pitchFamily="49" charset="-122"/>
                <a:ea typeface="黑体" panose="02010609060101010101" pitchFamily="49" charset="-122"/>
              </a:rPr>
              <a:t>表示当前需要重定位的位置相对于所在节起始位置的字节偏移量，</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symbol</a:t>
            </a:r>
            <a:r>
              <a:rPr lang="zh-CN" altLang="en-US" sz="2000" dirty="0">
                <a:latin typeface="黑体" panose="02010609060101010101" pitchFamily="49" charset="-122"/>
                <a:ea typeface="黑体" panose="02010609060101010101" pitchFamily="49" charset="-122"/>
              </a:rPr>
              <a:t>表示当前需要重定位的符号所引用的符号地址，</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type</a:t>
            </a:r>
            <a:r>
              <a:rPr lang="zh-CN" altLang="en-US" sz="2000" dirty="0">
                <a:latin typeface="黑体" panose="02010609060101010101" pitchFamily="49" charset="-122"/>
                <a:ea typeface="黑体" panose="02010609060101010101" pitchFamily="49" charset="-122"/>
              </a:rPr>
              <a:t>表示重定位类型（总共</a:t>
            </a:r>
            <a:r>
              <a:rPr lang="en-US" altLang="zh-CN" sz="2000" dirty="0">
                <a:latin typeface="黑体" panose="02010609060101010101" pitchFamily="49" charset="-122"/>
                <a:ea typeface="黑体" panose="02010609060101010101" pitchFamily="49" charset="-122"/>
              </a:rPr>
              <a:t>11</a:t>
            </a:r>
            <a:r>
              <a:rPr lang="zh-CN" altLang="en-US" sz="2000" dirty="0">
                <a:latin typeface="黑体" panose="02010609060101010101" pitchFamily="49" charset="-122"/>
                <a:ea typeface="黑体" panose="02010609060101010101" pitchFamily="49" charset="-122"/>
              </a:rPr>
              <a:t>中，我们只关心两种：</a:t>
            </a:r>
            <a:r>
              <a:rPr lang="en-US" altLang="zh-CN" sz="2000" dirty="0">
                <a:latin typeface="黑体" panose="02010609060101010101" pitchFamily="49" charset="-122"/>
                <a:ea typeface="黑体" panose="02010609060101010101" pitchFamily="49" charset="-122"/>
              </a:rPr>
              <a:t>PC</a:t>
            </a:r>
            <a:r>
              <a:rPr lang="zh-CN" altLang="en-US" sz="2000" dirty="0">
                <a:latin typeface="黑体" panose="02010609060101010101" pitchFamily="49" charset="-122"/>
                <a:ea typeface="黑体" panose="02010609060101010101" pitchFamily="49" charset="-122"/>
              </a:rPr>
              <a:t>相对地址和绝对地址）</a:t>
            </a:r>
          </a:p>
        </p:txBody>
      </p:sp>
    </p:spTree>
    <p:extLst>
      <p:ext uri="{BB962C8B-B14F-4D97-AF65-F5344CB8AC3E}">
        <p14:creationId xmlns:p14="http://schemas.microsoft.com/office/powerpoint/2010/main" val="1786911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重定位条目</a:t>
            </a:r>
            <a:endParaRPr lang="zh-CN" altLang="en-US" sz="2400" i="0" dirty="0">
              <a:latin typeface="+mn-lt"/>
            </a:endParaRPr>
          </a:p>
        </p:txBody>
      </p:sp>
      <p:sp>
        <p:nvSpPr>
          <p:cNvPr id="126979" name="Rectangle 3"/>
          <p:cNvSpPr>
            <a:spLocks noGrp="1" noChangeArrowheads="1"/>
          </p:cNvSpPr>
          <p:nvPr>
            <p:ph type="body" sz="half" idx="4294967295"/>
          </p:nvPr>
        </p:nvSpPr>
        <p:spPr>
          <a:xfrm>
            <a:off x="347700" y="908720"/>
            <a:ext cx="11496600" cy="5445344"/>
          </a:xfrm>
        </p:spPr>
        <p:txBody>
          <a:bodyPr>
            <a:normAutofit/>
          </a:bodyPr>
          <a:lstStyle/>
          <a:p>
            <a:pPr>
              <a:lnSpc>
                <a:spcPct val="150000"/>
              </a:lnSpc>
            </a:pPr>
            <a:r>
              <a:rPr lang="en-US" altLang="zh-CN" sz="2400" dirty="0"/>
              <a:t> ELF </a:t>
            </a:r>
            <a:r>
              <a:rPr lang="zh-CN" altLang="en-US" sz="2400" dirty="0"/>
              <a:t>重定位条目</a:t>
            </a:r>
            <a:endParaRPr lang="zh-CN" altLang="en-US" sz="2000" b="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836712"/>
            <a:ext cx="7776864" cy="144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7"/>
          <p:cNvSpPr>
            <a:spLocks noChangeArrowheads="1"/>
          </p:cNvSpPr>
          <p:nvPr/>
        </p:nvSpPr>
        <p:spPr bwMode="auto">
          <a:xfrm>
            <a:off x="5340457" y="499645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int buf[2]={1,2}</a:t>
            </a:r>
          </a:p>
        </p:txBody>
      </p:sp>
      <p:sp>
        <p:nvSpPr>
          <p:cNvPr id="7" name="Rectangle 8"/>
          <p:cNvSpPr>
            <a:spLocks noChangeArrowheads="1"/>
          </p:cNvSpPr>
          <p:nvPr/>
        </p:nvSpPr>
        <p:spPr bwMode="auto">
          <a:xfrm>
            <a:off x="5340457" y="2558059"/>
            <a:ext cx="2422525" cy="319087"/>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Headers</a:t>
            </a:r>
          </a:p>
        </p:txBody>
      </p:sp>
      <p:sp>
        <p:nvSpPr>
          <p:cNvPr id="8" name="Rectangle 9"/>
          <p:cNvSpPr>
            <a:spLocks noChangeArrowheads="1"/>
          </p:cNvSpPr>
          <p:nvPr/>
        </p:nvSpPr>
        <p:spPr bwMode="auto">
          <a:xfrm>
            <a:off x="5340457" y="316765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Courier New" pitchFamily="49" charset="0"/>
                <a:ea typeface="msgothic" charset="0"/>
                <a:cs typeface="msgothic" charset="0"/>
              </a:rPr>
              <a:t>main()</a:t>
            </a:r>
          </a:p>
        </p:txBody>
      </p:sp>
      <p:sp>
        <p:nvSpPr>
          <p:cNvPr id="9" name="Rectangle 10"/>
          <p:cNvSpPr>
            <a:spLocks noChangeArrowheads="1"/>
          </p:cNvSpPr>
          <p:nvPr/>
        </p:nvSpPr>
        <p:spPr bwMode="auto">
          <a:xfrm>
            <a:off x="5340457" y="370105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swap</a:t>
            </a:r>
            <a:r>
              <a:rPr lang="en-GB" sz="1600" b="1" dirty="0">
                <a:latin typeface="Courier New" pitchFamily="49" charset="0"/>
                <a:ea typeface="msgothic" charset="0"/>
                <a:cs typeface="msgothic" charset="0"/>
              </a:rPr>
              <a:t>()</a:t>
            </a:r>
          </a:p>
        </p:txBody>
      </p:sp>
      <p:sp>
        <p:nvSpPr>
          <p:cNvPr id="10" name="Rectangle 13"/>
          <p:cNvSpPr>
            <a:spLocks noChangeArrowheads="1"/>
          </p:cNvSpPr>
          <p:nvPr/>
        </p:nvSpPr>
        <p:spPr bwMode="auto">
          <a:xfrm>
            <a:off x="5340457" y="5213946"/>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itchFamily="49" charset="0"/>
                <a:ea typeface="msgothic" charset="0"/>
                <a:cs typeface="msgothic" charset="0"/>
              </a:rPr>
              <a:t>int</a:t>
            </a:r>
            <a:r>
              <a:rPr lang="en-GB" sz="1600" b="1" dirty="0">
                <a:latin typeface="Courier New" pitchFamily="49" charset="0"/>
                <a:ea typeface="msgothic" charset="0"/>
                <a:cs typeface="msgothic" charset="0"/>
              </a:rPr>
              <a:t> *bufp0=&amp;</a:t>
            </a:r>
            <a:r>
              <a:rPr lang="en-GB" sz="1600" b="1" dirty="0" err="1">
                <a:solidFill>
                  <a:srgbClr val="FF0000"/>
                </a:solidFill>
                <a:latin typeface="Courier New" pitchFamily="49" charset="0"/>
                <a:ea typeface="msgothic" charset="0"/>
                <a:cs typeface="msgothic" charset="0"/>
              </a:rPr>
              <a:t>buf</a:t>
            </a:r>
            <a:r>
              <a:rPr lang="en-GB" sz="1600" b="1" dirty="0">
                <a:latin typeface="Courier New" pitchFamily="49" charset="0"/>
                <a:ea typeface="msgothic" charset="0"/>
                <a:cs typeface="msgothic" charset="0"/>
              </a:rPr>
              <a:t>[0]</a:t>
            </a:r>
          </a:p>
        </p:txBody>
      </p:sp>
      <p:sp>
        <p:nvSpPr>
          <p:cNvPr id="11" name="Rectangle 16"/>
          <p:cNvSpPr>
            <a:spLocks noChangeArrowheads="1"/>
          </p:cNvSpPr>
          <p:nvPr/>
        </p:nvSpPr>
        <p:spPr bwMode="auto">
          <a:xfrm>
            <a:off x="5340457" y="4234459"/>
            <a:ext cx="2422525" cy="5334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More system code</a:t>
            </a:r>
          </a:p>
        </p:txBody>
      </p:sp>
      <p:sp>
        <p:nvSpPr>
          <p:cNvPr id="12" name="Rectangle 18"/>
          <p:cNvSpPr>
            <a:spLocks noChangeArrowheads="1"/>
          </p:cNvSpPr>
          <p:nvPr/>
        </p:nvSpPr>
        <p:spPr bwMode="auto">
          <a:xfrm>
            <a:off x="5340457" y="4767859"/>
            <a:ext cx="2422525" cy="2286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data</a:t>
            </a:r>
          </a:p>
        </p:txBody>
      </p:sp>
      <p:sp>
        <p:nvSpPr>
          <p:cNvPr id="13" name="AutoShape 21"/>
          <p:cNvSpPr>
            <a:spLocks/>
          </p:cNvSpPr>
          <p:nvPr/>
        </p:nvSpPr>
        <p:spPr bwMode="auto">
          <a:xfrm>
            <a:off x="7839182" y="2519959"/>
            <a:ext cx="304800" cy="2247900"/>
          </a:xfrm>
          <a:prstGeom prst="rightBrace">
            <a:avLst>
              <a:gd name="adj1" fmla="val 59766"/>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14" name="Text Box 22"/>
          <p:cNvSpPr txBox="1">
            <a:spLocks noChangeArrowheads="1"/>
          </p:cNvSpPr>
          <p:nvPr/>
        </p:nvSpPr>
        <p:spPr bwMode="auto">
          <a:xfrm>
            <a:off x="8177279" y="3434888"/>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.text</a:t>
            </a:r>
          </a:p>
        </p:txBody>
      </p:sp>
      <p:sp>
        <p:nvSpPr>
          <p:cNvPr id="15" name="Rectangle 30"/>
          <p:cNvSpPr>
            <a:spLocks noChangeArrowheads="1"/>
          </p:cNvSpPr>
          <p:nvPr/>
        </p:nvSpPr>
        <p:spPr bwMode="auto">
          <a:xfrm>
            <a:off x="5340457" y="5623520"/>
            <a:ext cx="2422525" cy="685800"/>
          </a:xfrm>
          <a:prstGeom prst="rect">
            <a:avLst/>
          </a:prstGeom>
          <a:solidFill>
            <a:srgbClr val="FFFFFF"/>
          </a:solidFill>
          <a:ln w="25560">
            <a:solidFill>
              <a:schemeClr val="tx1"/>
            </a:solidFill>
            <a:miter lim="800000"/>
            <a:headEnd/>
            <a:tailEnd/>
          </a:ln>
          <a:effectLst/>
        </p:spPr>
        <p:txBody>
          <a:bodyPr wrap="none" lIns="90000" tIns="46800" rIns="90000" bIns="46800" anchor="ct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.symtab</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.debug</a:t>
            </a:r>
          </a:p>
        </p:txBody>
      </p:sp>
      <p:sp>
        <p:nvSpPr>
          <p:cNvPr id="16" name="AutoShape 31"/>
          <p:cNvSpPr>
            <a:spLocks/>
          </p:cNvSpPr>
          <p:nvPr/>
        </p:nvSpPr>
        <p:spPr bwMode="auto">
          <a:xfrm>
            <a:off x="7839182" y="4767859"/>
            <a:ext cx="304800" cy="676275"/>
          </a:xfrm>
          <a:prstGeom prst="rightBrace">
            <a:avLst>
              <a:gd name="adj1" fmla="val 18490"/>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17" name="Text Box 32"/>
          <p:cNvSpPr txBox="1">
            <a:spLocks noChangeArrowheads="1"/>
          </p:cNvSpPr>
          <p:nvPr/>
        </p:nvSpPr>
        <p:spPr bwMode="auto">
          <a:xfrm>
            <a:off x="8177279" y="4906500"/>
            <a:ext cx="871049" cy="354906"/>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.data</a:t>
            </a:r>
          </a:p>
        </p:txBody>
      </p:sp>
      <p:sp>
        <p:nvSpPr>
          <p:cNvPr id="18" name="Rectangle 33"/>
          <p:cNvSpPr>
            <a:spLocks noChangeArrowheads="1"/>
          </p:cNvSpPr>
          <p:nvPr/>
        </p:nvSpPr>
        <p:spPr bwMode="auto">
          <a:xfrm>
            <a:off x="5340457" y="5442545"/>
            <a:ext cx="2422525" cy="228600"/>
          </a:xfrm>
          <a:prstGeom prst="rect">
            <a:avLst/>
          </a:prstGeom>
          <a:solidFill>
            <a:srgbClr val="D5F1CF"/>
          </a:solidFill>
          <a:ln w="25560">
            <a:solidFill>
              <a:schemeClr val="tx1"/>
            </a:solidFill>
            <a:miter lim="800000"/>
            <a:headEnd/>
            <a:tailEnd/>
          </a:ln>
          <a:effectLst/>
        </p:spPr>
        <p:txBody>
          <a:bodyPr wrap="none" lIns="90000" tIns="46800" rIns="90000" bIns="46800" anchor="ct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err="1">
                <a:latin typeface="Courier New" pitchFamily="49" charset="0"/>
                <a:ea typeface="msgothic" charset="0"/>
                <a:cs typeface="Courier New" pitchFamily="49" charset="0"/>
              </a:rPr>
              <a:t>int</a:t>
            </a:r>
            <a:r>
              <a:rPr lang="en-GB" sz="1600" dirty="0">
                <a:latin typeface="Courier New" pitchFamily="49" charset="0"/>
                <a:ea typeface="msgothic" charset="0"/>
                <a:cs typeface="Courier New" pitchFamily="49" charset="0"/>
              </a:rPr>
              <a:t> *bufp1</a:t>
            </a:r>
          </a:p>
        </p:txBody>
      </p:sp>
      <p:sp>
        <p:nvSpPr>
          <p:cNvPr id="19" name="Text Box 34"/>
          <p:cNvSpPr txBox="1">
            <a:spLocks noChangeArrowheads="1"/>
          </p:cNvSpPr>
          <p:nvPr/>
        </p:nvSpPr>
        <p:spPr bwMode="auto">
          <a:xfrm>
            <a:off x="8177279" y="5351000"/>
            <a:ext cx="733191" cy="359010"/>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itchFamily="49" charset="0"/>
                <a:ea typeface="msgothic" charset="0"/>
                <a:cs typeface="msgothic" charset="0"/>
              </a:rPr>
              <a:t>.bss</a:t>
            </a:r>
          </a:p>
        </p:txBody>
      </p:sp>
      <p:sp>
        <p:nvSpPr>
          <p:cNvPr id="20" name="Rectangle 38"/>
          <p:cNvSpPr>
            <a:spLocks noChangeArrowheads="1"/>
          </p:cNvSpPr>
          <p:nvPr/>
        </p:nvSpPr>
        <p:spPr bwMode="auto">
          <a:xfrm>
            <a:off x="5340457" y="2862859"/>
            <a:ext cx="2422525" cy="319087"/>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System code</a:t>
            </a:r>
          </a:p>
        </p:txBody>
      </p:sp>
      <p:sp>
        <p:nvSpPr>
          <p:cNvPr id="21" name="AutoShape 39"/>
          <p:cNvSpPr>
            <a:spLocks/>
          </p:cNvSpPr>
          <p:nvPr/>
        </p:nvSpPr>
        <p:spPr bwMode="auto">
          <a:xfrm>
            <a:off x="7836007" y="5458420"/>
            <a:ext cx="304800" cy="220662"/>
          </a:xfrm>
          <a:prstGeom prst="rightBrace">
            <a:avLst>
              <a:gd name="adj1" fmla="val 8333"/>
              <a:gd name="adj2" fmla="val 50000"/>
            </a:avLst>
          </a:prstGeom>
          <a:noFill/>
          <a:ln w="25560">
            <a:solidFill>
              <a:schemeClr val="tx1"/>
            </a:solidFill>
            <a:miter lim="800000"/>
            <a:headEnd/>
            <a:tailEnd/>
          </a:ln>
          <a:effectLst/>
        </p:spPr>
        <p:txBody>
          <a:bodyPr wrap="none" anchor="ctr"/>
          <a:lstStyle/>
          <a:p>
            <a:pPr>
              <a:buNone/>
            </a:pPr>
            <a:endParaRPr lang="en-US"/>
          </a:p>
        </p:txBody>
      </p:sp>
      <p:sp>
        <p:nvSpPr>
          <p:cNvPr id="22" name="左弧形箭头 21"/>
          <p:cNvSpPr/>
          <p:nvPr/>
        </p:nvSpPr>
        <p:spPr bwMode="auto">
          <a:xfrm>
            <a:off x="5126301" y="3392507"/>
            <a:ext cx="188227" cy="397288"/>
          </a:xfrm>
          <a:prstGeom prst="curvedRightArrow">
            <a:avLst/>
          </a:prstGeom>
          <a:solidFill>
            <a:srgbClr val="F1C7C7"/>
          </a:solidFill>
          <a:ln w="28575" cap="flat" cmpd="sng" algn="ctr">
            <a:solidFill>
              <a:srgbClr val="FF0000">
                <a:alpha val="70000"/>
              </a:srgbClr>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3" name="Text Box 20"/>
          <p:cNvSpPr txBox="1">
            <a:spLocks noChangeArrowheads="1"/>
          </p:cNvSpPr>
          <p:nvPr/>
        </p:nvSpPr>
        <p:spPr bwMode="auto">
          <a:xfrm>
            <a:off x="1343472" y="4766393"/>
            <a:ext cx="1988343" cy="396135"/>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b="1" dirty="0">
                <a:latin typeface="Calibri" pitchFamily="34" charset="0"/>
                <a:ea typeface="msgothic" charset="0"/>
                <a:cs typeface="msgothic" charset="0"/>
              </a:rPr>
              <a:t>可执行目标文件</a:t>
            </a:r>
            <a:endParaRPr lang="en-GB" sz="2000" b="1" dirty="0">
              <a:latin typeface="Calibri" pitchFamily="34" charset="0"/>
              <a:ea typeface="msgothic" charset="0"/>
              <a:cs typeface="msgothic" charset="0"/>
            </a:endParaRPr>
          </a:p>
        </p:txBody>
      </p:sp>
      <p:sp>
        <p:nvSpPr>
          <p:cNvPr id="24" name="圆角矩形标注 23"/>
          <p:cNvSpPr/>
          <p:nvPr/>
        </p:nvSpPr>
        <p:spPr bwMode="auto">
          <a:xfrm>
            <a:off x="2418928" y="3330377"/>
            <a:ext cx="1752600" cy="370682"/>
          </a:xfrm>
          <a:prstGeom prst="wedgeRoundRectCallout">
            <a:avLst>
              <a:gd name="adj1" fmla="val 107344"/>
              <a:gd name="adj2" fmla="val -37329"/>
              <a:gd name="adj3" fmla="val 16667"/>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r>
              <a:rPr lang="en-US" altLang="zh-CN" dirty="0">
                <a:solidFill>
                  <a:srgbClr val="FF0000"/>
                </a:solidFill>
                <a:latin typeface="Calibri" pitchFamily="34" charset="0"/>
              </a:rPr>
              <a:t>call swap</a:t>
            </a:r>
            <a:endParaRPr lang="zh-CN" altLang="en-US" dirty="0">
              <a:solidFill>
                <a:srgbClr val="FF0000"/>
              </a:solidFill>
              <a:latin typeface="Calibri" pitchFamily="34" charset="0"/>
            </a:endParaRPr>
          </a:p>
        </p:txBody>
      </p:sp>
      <p:sp>
        <p:nvSpPr>
          <p:cNvPr id="25" name="矩形 24"/>
          <p:cNvSpPr/>
          <p:nvPr/>
        </p:nvSpPr>
        <p:spPr>
          <a:xfrm>
            <a:off x="4510232" y="2924944"/>
            <a:ext cx="721672" cy="328039"/>
          </a:xfrm>
          <a:prstGeom prst="rect">
            <a:avLst/>
          </a:prstGeom>
        </p:spPr>
        <p:txBody>
          <a:bodyPr wrap="none">
            <a:spAutoFit/>
          </a:bodyPr>
          <a:lstStyle/>
          <a:p>
            <a:pPr>
              <a:buNone/>
            </a:pPr>
            <a:r>
              <a:rPr lang="en-US" altLang="zh-CN" sz="1800" b="0" i="1" kern="0" dirty="0">
                <a:solidFill>
                  <a:srgbClr val="FF0000"/>
                </a:solidFill>
                <a:latin typeface="Calibri" pitchFamily="34" charset="0"/>
              </a:rPr>
              <a:t>offset</a:t>
            </a:r>
            <a:endParaRPr lang="zh-CN" altLang="en-US" sz="1800" i="1" dirty="0">
              <a:solidFill>
                <a:srgbClr val="FF0000"/>
              </a:solidFill>
            </a:endParaRPr>
          </a:p>
        </p:txBody>
      </p:sp>
      <p:sp>
        <p:nvSpPr>
          <p:cNvPr id="26" name="矩形 25"/>
          <p:cNvSpPr/>
          <p:nvPr/>
        </p:nvSpPr>
        <p:spPr>
          <a:xfrm>
            <a:off x="4511824" y="4973169"/>
            <a:ext cx="721672" cy="328039"/>
          </a:xfrm>
          <a:prstGeom prst="rect">
            <a:avLst/>
          </a:prstGeom>
        </p:spPr>
        <p:txBody>
          <a:bodyPr wrap="none">
            <a:spAutoFit/>
          </a:bodyPr>
          <a:lstStyle/>
          <a:p>
            <a:pPr>
              <a:buNone/>
            </a:pPr>
            <a:r>
              <a:rPr lang="en-US" altLang="zh-CN" sz="1800" b="0" i="1" kern="0" dirty="0">
                <a:solidFill>
                  <a:srgbClr val="FF0000"/>
                </a:solidFill>
                <a:latin typeface="Calibri" pitchFamily="34" charset="0"/>
              </a:rPr>
              <a:t>offset</a:t>
            </a:r>
            <a:endParaRPr lang="zh-CN" altLang="en-US" sz="1800" i="1" dirty="0">
              <a:solidFill>
                <a:srgbClr val="FF0000"/>
              </a:solidFill>
            </a:endParaRPr>
          </a:p>
        </p:txBody>
      </p:sp>
      <p:sp>
        <p:nvSpPr>
          <p:cNvPr id="27" name="弧形 26"/>
          <p:cNvSpPr/>
          <p:nvPr/>
        </p:nvSpPr>
        <p:spPr bwMode="auto">
          <a:xfrm flipH="1">
            <a:off x="5126301" y="3181946"/>
            <a:ext cx="392918" cy="155573"/>
          </a:xfrm>
          <a:prstGeom prst="arc">
            <a:avLst>
              <a:gd name="adj1" fmla="val 16200000"/>
              <a:gd name="adj2" fmla="val 5426243"/>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sp>
        <p:nvSpPr>
          <p:cNvPr id="28" name="六角星 27"/>
          <p:cNvSpPr/>
          <p:nvPr/>
        </p:nvSpPr>
        <p:spPr bwMode="auto">
          <a:xfrm>
            <a:off x="5466928" y="3337520"/>
            <a:ext cx="76200" cy="76200"/>
          </a:xfrm>
          <a:prstGeom prst="star6">
            <a:avLst/>
          </a:prstGeom>
          <a:solidFill>
            <a:srgbClr val="FF0000"/>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lnSpc>
                <a:spcPct val="100000"/>
              </a:lnSpc>
              <a:spcBef>
                <a:spcPct val="0"/>
              </a:spcBef>
              <a:buClrTx/>
              <a:buSzTx/>
              <a:buNone/>
            </a:pPr>
            <a:endParaRPr lang="zh-CN" altLang="en-US" dirty="0">
              <a:latin typeface="Calibri" pitchFamily="34" charset="0"/>
            </a:endParaRPr>
          </a:p>
        </p:txBody>
      </p:sp>
      <p:sp>
        <p:nvSpPr>
          <p:cNvPr id="29" name="弧形 28"/>
          <p:cNvSpPr/>
          <p:nvPr/>
        </p:nvSpPr>
        <p:spPr bwMode="auto">
          <a:xfrm flipH="1">
            <a:off x="5149997" y="5213946"/>
            <a:ext cx="298806" cy="137496"/>
          </a:xfrm>
          <a:prstGeom prst="arc">
            <a:avLst>
              <a:gd name="adj1" fmla="val 16200000"/>
              <a:gd name="adj2" fmla="val 5426243"/>
            </a:avLst>
          </a:prstGeom>
          <a:noFill/>
          <a:ln w="25400" cap="flat" cmpd="sng" algn="ctr">
            <a:solidFill>
              <a:schemeClr val="accent1"/>
            </a:solidFill>
            <a:prstDash val="solid"/>
            <a:round/>
            <a:headEnd type="none" w="med" len="med"/>
            <a:tailEnd type="stealth" w="lg" len="lg"/>
          </a:ln>
          <a:effectLst/>
        </p:spPr>
        <p:txBody>
          <a:bodyPr rtlCol="0" anchor="ctr"/>
          <a:lstStyle/>
          <a:p>
            <a:pPr algn="ctr">
              <a:buNone/>
            </a:pPr>
            <a:endParaRPr lang="zh-CN" altLang="en-US"/>
          </a:p>
        </p:txBody>
      </p:sp>
    </p:spTree>
    <p:extLst>
      <p:ext uri="{BB962C8B-B14F-4D97-AF65-F5344CB8AC3E}">
        <p14:creationId xmlns:p14="http://schemas.microsoft.com/office/powerpoint/2010/main" val="224662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两种最基本的重定位类型</a:t>
            </a:r>
          </a:p>
        </p:txBody>
      </p:sp>
      <p:sp>
        <p:nvSpPr>
          <p:cNvPr id="126979" name="Rectangle 3"/>
          <p:cNvSpPr>
            <a:spLocks noGrp="1" noChangeArrowheads="1"/>
          </p:cNvSpPr>
          <p:nvPr>
            <p:ph type="body" sz="half" idx="4294967295"/>
          </p:nvPr>
        </p:nvSpPr>
        <p:spPr>
          <a:xfrm>
            <a:off x="355495" y="836712"/>
            <a:ext cx="4295800" cy="5445344"/>
          </a:xfrm>
        </p:spPr>
        <p:txBody>
          <a:bodyPr>
            <a:normAutofit/>
          </a:bodyPr>
          <a:lstStyle/>
          <a:p>
            <a:r>
              <a:rPr lang="en-US" altLang="zh-CN" sz="2000" dirty="0"/>
              <a:t> ELF </a:t>
            </a:r>
            <a:r>
              <a:rPr lang="zh-CN" altLang="en-US" sz="2000" dirty="0"/>
              <a:t>定义了 </a:t>
            </a:r>
            <a:r>
              <a:rPr lang="en-US" altLang="zh-CN" sz="2000" dirty="0"/>
              <a:t>11 </a:t>
            </a:r>
            <a:r>
              <a:rPr lang="zh-CN" altLang="en-US" sz="2000" dirty="0"/>
              <a:t>种不同的重定位类型（</a:t>
            </a:r>
            <a:r>
              <a:rPr lang="en-US" altLang="zh-CN" sz="2000" dirty="0"/>
              <a:t>32</a:t>
            </a:r>
            <a:r>
              <a:rPr lang="zh-CN" altLang="en-US" sz="2000" dirty="0"/>
              <a:t>位系统）</a:t>
            </a:r>
            <a:endParaRPr lang="zh-CN" altLang="en-US" dirty="0"/>
          </a:p>
          <a:p>
            <a:pPr marL="644128" lvl="2" indent="0">
              <a:buNone/>
            </a:pPr>
            <a:endParaRPr lang="en-US" altLang="zh-CN" b="0" dirty="0"/>
          </a:p>
          <a:p>
            <a:pPr lvl="0"/>
            <a:r>
              <a:rPr lang="en-US" altLang="zh-CN" sz="2000" dirty="0">
                <a:solidFill>
                  <a:srgbClr val="000000"/>
                </a:solidFill>
              </a:rPr>
              <a:t> </a:t>
            </a:r>
            <a:r>
              <a:rPr lang="zh-CN" altLang="en-US" sz="2000" dirty="0">
                <a:solidFill>
                  <a:srgbClr val="000000"/>
                </a:solidFill>
              </a:rPr>
              <a:t>我们只关心其中两种最基本的重定位类型</a:t>
            </a:r>
            <a:endParaRPr lang="zh-CN" altLang="en-US" dirty="0">
              <a:solidFill>
                <a:srgbClr val="000000"/>
              </a:solidFill>
            </a:endParaRPr>
          </a:p>
          <a:p>
            <a:pPr lvl="1">
              <a:lnSpc>
                <a:spcPct val="150000"/>
              </a:lnSpc>
            </a:pPr>
            <a:r>
              <a:rPr lang="zh-CN" altLang="en-US" sz="2000" b="0" dirty="0"/>
              <a:t> </a:t>
            </a:r>
            <a:r>
              <a:rPr lang="en-US" altLang="zh-CN" sz="2000" b="0" dirty="0"/>
              <a:t>R_386_PC32</a:t>
            </a:r>
          </a:p>
          <a:p>
            <a:pPr lvl="2">
              <a:lnSpc>
                <a:spcPct val="150000"/>
              </a:lnSpc>
            </a:pPr>
            <a:r>
              <a:rPr lang="zh-CN" altLang="en-US" sz="2000" dirty="0"/>
              <a:t> </a:t>
            </a:r>
            <a:r>
              <a:rPr lang="zh-CN" altLang="en-US" dirty="0"/>
              <a:t>重定位一个使用 </a:t>
            </a:r>
            <a:r>
              <a:rPr lang="en-US" altLang="zh-CN" dirty="0"/>
              <a:t>32 </a:t>
            </a:r>
            <a:r>
              <a:rPr lang="zh-CN" altLang="en-US" dirty="0"/>
              <a:t>位 </a:t>
            </a:r>
            <a:r>
              <a:rPr lang="en-US" altLang="zh-CN" dirty="0"/>
              <a:t>PC </a:t>
            </a:r>
            <a:r>
              <a:rPr lang="zh-CN" altLang="en-US" dirty="0"/>
              <a:t>相对地址的引用 </a:t>
            </a:r>
            <a:endParaRPr lang="en-US" altLang="zh-CN" dirty="0"/>
          </a:p>
          <a:p>
            <a:pPr lvl="1">
              <a:lnSpc>
                <a:spcPct val="150000"/>
              </a:lnSpc>
            </a:pPr>
            <a:r>
              <a:rPr lang="zh-CN" altLang="en-US" sz="2000" dirty="0"/>
              <a:t> </a:t>
            </a:r>
            <a:r>
              <a:rPr lang="en-US" altLang="zh-CN" sz="2000" b="0" dirty="0"/>
              <a:t>R_386_32</a:t>
            </a:r>
          </a:p>
          <a:p>
            <a:pPr lvl="2">
              <a:lnSpc>
                <a:spcPct val="150000"/>
              </a:lnSpc>
            </a:pPr>
            <a:r>
              <a:rPr lang="zh-CN" altLang="en-US" sz="2000" dirty="0"/>
              <a:t> </a:t>
            </a:r>
            <a:r>
              <a:rPr lang="zh-CN" altLang="en-US" dirty="0"/>
              <a:t>重定位一个使用 </a:t>
            </a:r>
            <a:r>
              <a:rPr lang="en-US" altLang="zh-CN" dirty="0"/>
              <a:t>32 </a:t>
            </a:r>
            <a:r>
              <a:rPr lang="zh-CN" altLang="en-US" dirty="0"/>
              <a:t>位绝对地址的引用</a:t>
            </a:r>
            <a:endParaRPr lang="en-US" altLang="zh-CN" dirty="0"/>
          </a:p>
          <a:p>
            <a:pPr lvl="1"/>
            <a:endParaRPr lang="en-US" altLang="zh-CN" b="0" dirty="0"/>
          </a:p>
          <a:p>
            <a:pPr marL="0" indent="0">
              <a:buNone/>
            </a:pPr>
            <a:endParaRPr lang="zh-CN" altLang="en-US" b="0" dirty="0"/>
          </a:p>
        </p:txBody>
      </p:sp>
      <p:sp>
        <p:nvSpPr>
          <p:cNvPr id="4" name="Rectangle 3"/>
          <p:cNvSpPr>
            <a:spLocks noChangeArrowheads="1"/>
          </p:cNvSpPr>
          <p:nvPr/>
        </p:nvSpPr>
        <p:spPr bwMode="auto">
          <a:xfrm>
            <a:off x="5151388" y="1928813"/>
            <a:ext cx="2941831" cy="2585323"/>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altLang="zh-CN" sz="1800" dirty="0">
                <a:latin typeface="Courier New"/>
                <a:cs typeface="Courier New"/>
              </a:rPr>
              <a:t>void swap();</a:t>
            </a:r>
          </a:p>
          <a:p>
            <a:pPr>
              <a:lnSpc>
                <a:spcPct val="100000"/>
              </a:lnSpc>
              <a:spcBef>
                <a:spcPts val="0"/>
              </a:spcBef>
              <a:buNone/>
            </a:pPr>
            <a:endParaRPr lang="en-US" altLang="zh-CN" sz="1800" dirty="0">
              <a:latin typeface="Courier New"/>
              <a:cs typeface="Courier New"/>
            </a:endParaRPr>
          </a:p>
          <a:p>
            <a:pPr>
              <a:lnSpc>
                <a:spcPct val="100000"/>
              </a:lnSpc>
              <a:spcBef>
                <a:spcPts val="0"/>
              </a:spcBef>
              <a:buNone/>
            </a:pPr>
            <a:r>
              <a:rPr lang="en-US" sz="1800" dirty="0" err="1">
                <a:latin typeface="Courier New"/>
                <a:cs typeface="Courier New"/>
              </a:rPr>
              <a:t>int</a:t>
            </a:r>
            <a:r>
              <a:rPr lang="en-US" sz="1800" dirty="0">
                <a:latin typeface="Courier New"/>
                <a:cs typeface="Courier New"/>
              </a:rPr>
              <a:t> buf[2] = {1, 2};</a:t>
            </a:r>
          </a:p>
          <a:p>
            <a:pPr>
              <a:lnSpc>
                <a:spcPct val="100000"/>
              </a:lnSpc>
              <a:spcBef>
                <a:spcPts val="0"/>
              </a:spcBef>
              <a:buNone/>
            </a:pPr>
            <a:r>
              <a:rPr lang="en-US" sz="1800" dirty="0">
                <a:latin typeface="Courier New"/>
                <a:cs typeface="Courier New"/>
              </a:rPr>
              <a:t> </a:t>
            </a:r>
          </a:p>
          <a:p>
            <a:pPr>
              <a:lnSpc>
                <a:spcPct val="100000"/>
              </a:lnSpc>
              <a:spcBef>
                <a:spcPts val="0"/>
              </a:spcBef>
              <a:buNone/>
            </a:pPr>
            <a:r>
              <a:rPr lang="en-US" sz="1800" dirty="0" err="1">
                <a:latin typeface="Courier New"/>
                <a:cs typeface="Courier New"/>
              </a:rPr>
              <a:t>int</a:t>
            </a:r>
            <a:r>
              <a:rPr lang="en-US" sz="1800" dirty="0">
                <a:latin typeface="Courier New"/>
                <a:cs typeface="Courier New"/>
              </a:rPr>
              <a:t> main() </a:t>
            </a:r>
          </a:p>
          <a:p>
            <a:pPr>
              <a:lnSpc>
                <a:spcPct val="100000"/>
              </a:lnSpc>
              <a:spcBef>
                <a:spcPts val="0"/>
              </a:spcBef>
              <a:buNone/>
            </a:pPr>
            <a:r>
              <a:rPr lang="en-US" sz="1800" dirty="0">
                <a:latin typeface="Courier New"/>
                <a:cs typeface="Courier New"/>
              </a:rPr>
              <a:t>{</a:t>
            </a:r>
          </a:p>
          <a:p>
            <a:pPr>
              <a:lnSpc>
                <a:spcPct val="100000"/>
              </a:lnSpc>
              <a:spcBef>
                <a:spcPts val="0"/>
              </a:spcBef>
              <a:buNone/>
            </a:pPr>
            <a:r>
              <a:rPr lang="en-US" sz="1800" dirty="0">
                <a:latin typeface="Courier New"/>
                <a:cs typeface="Courier New"/>
              </a:rPr>
              <a:t>  swap();</a:t>
            </a:r>
          </a:p>
          <a:p>
            <a:pPr>
              <a:lnSpc>
                <a:spcPct val="100000"/>
              </a:lnSpc>
              <a:spcBef>
                <a:spcPts val="0"/>
              </a:spcBef>
              <a:buNone/>
            </a:pPr>
            <a:r>
              <a:rPr lang="en-US" sz="1800" dirty="0">
                <a:latin typeface="Courier New"/>
                <a:cs typeface="Courier New"/>
              </a:rPr>
              <a:t>  return 0;</a:t>
            </a:r>
          </a:p>
          <a:p>
            <a:pPr>
              <a:lnSpc>
                <a:spcPct val="100000"/>
              </a:lnSpc>
              <a:spcBef>
                <a:spcPts val="0"/>
              </a:spcBef>
              <a:buNone/>
            </a:pPr>
            <a:r>
              <a:rPr lang="en-US" sz="1800" dirty="0">
                <a:latin typeface="Courier New"/>
                <a:cs typeface="Courier New"/>
              </a:rPr>
              <a:t>} </a:t>
            </a:r>
          </a:p>
        </p:txBody>
      </p:sp>
      <p:sp>
        <p:nvSpPr>
          <p:cNvPr id="5" name="Rectangle 4"/>
          <p:cNvSpPr>
            <a:spLocks noChangeArrowheads="1"/>
          </p:cNvSpPr>
          <p:nvPr/>
        </p:nvSpPr>
        <p:spPr bwMode="auto">
          <a:xfrm>
            <a:off x="5087888" y="1447800"/>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main.c</a:t>
            </a:r>
            <a:endParaRPr lang="en-US" dirty="0">
              <a:solidFill>
                <a:srgbClr val="000000"/>
              </a:solidFill>
              <a:latin typeface="Courier New"/>
              <a:cs typeface="Courier New"/>
            </a:endParaRPr>
          </a:p>
        </p:txBody>
      </p:sp>
      <p:sp>
        <p:nvSpPr>
          <p:cNvPr id="6" name="Rectangle 5"/>
          <p:cNvSpPr>
            <a:spLocks noChangeArrowheads="1"/>
          </p:cNvSpPr>
          <p:nvPr/>
        </p:nvSpPr>
        <p:spPr bwMode="auto">
          <a:xfrm>
            <a:off x="8544272" y="1447800"/>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swap.c</a:t>
            </a:r>
            <a:endParaRPr lang="en-US" dirty="0">
              <a:solidFill>
                <a:srgbClr val="000000"/>
              </a:solidFill>
              <a:latin typeface="Courier New"/>
              <a:cs typeface="Courier New"/>
            </a:endParaRPr>
          </a:p>
        </p:txBody>
      </p:sp>
      <p:sp>
        <p:nvSpPr>
          <p:cNvPr id="7" name="Rectangle 6"/>
          <p:cNvSpPr>
            <a:spLocks noChangeArrowheads="1"/>
          </p:cNvSpPr>
          <p:nvPr/>
        </p:nvSpPr>
        <p:spPr bwMode="auto">
          <a:xfrm>
            <a:off x="8620472" y="1928813"/>
            <a:ext cx="3079689" cy="3970318"/>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lnSpc>
                <a:spcPct val="100000"/>
              </a:lnSpc>
              <a:spcBef>
                <a:spcPts val="0"/>
              </a:spcBef>
              <a:buNone/>
            </a:pPr>
            <a:r>
              <a:rPr lang="en-US" sz="1800" dirty="0">
                <a:latin typeface="Courier New"/>
                <a:cs typeface="Courier New"/>
              </a:rPr>
              <a:t>extern </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buf</a:t>
            </a:r>
            <a:r>
              <a:rPr lang="en-US" sz="1800" dirty="0">
                <a:latin typeface="Courier New"/>
                <a:cs typeface="Courier New"/>
              </a:rPr>
              <a:t>[]; </a:t>
            </a:r>
          </a:p>
          <a:p>
            <a:pPr>
              <a:lnSpc>
                <a:spcPct val="100000"/>
              </a:lnSpc>
              <a:spcBef>
                <a:spcPts val="0"/>
              </a:spcBef>
              <a:buNone/>
            </a:pPr>
            <a:r>
              <a:rPr lang="en-US" sz="1800" dirty="0">
                <a:latin typeface="Courier New"/>
                <a:cs typeface="Courier New"/>
              </a:rPr>
              <a:t> </a:t>
            </a:r>
          </a:p>
          <a:p>
            <a:pPr>
              <a:lnSpc>
                <a:spcPct val="100000"/>
              </a:lnSpc>
              <a:spcBef>
                <a:spcPts val="0"/>
              </a:spcBef>
              <a:buNone/>
            </a:pPr>
            <a:r>
              <a:rPr lang="en-US" sz="1800" dirty="0" err="1">
                <a:latin typeface="Courier New"/>
                <a:cs typeface="Courier New"/>
              </a:rPr>
              <a:t>int</a:t>
            </a:r>
            <a:r>
              <a:rPr lang="en-US" sz="1800" dirty="0">
                <a:latin typeface="Courier New"/>
                <a:cs typeface="Courier New"/>
              </a:rPr>
              <a:t> *bufp0 = &amp;buf[0];</a:t>
            </a:r>
          </a:p>
          <a:p>
            <a:pPr>
              <a:lnSpc>
                <a:spcPct val="100000"/>
              </a:lnSpc>
              <a:spcBef>
                <a:spcPts val="0"/>
              </a:spcBef>
              <a:buNone/>
            </a:pPr>
            <a:r>
              <a:rPr lang="en-US" sz="1800" dirty="0" err="1">
                <a:latin typeface="Courier New"/>
                <a:cs typeface="Courier New"/>
              </a:rPr>
              <a:t>int</a:t>
            </a:r>
            <a:r>
              <a:rPr lang="en-US" sz="1800" dirty="0">
                <a:latin typeface="Courier New"/>
                <a:cs typeface="Courier New"/>
              </a:rPr>
              <a:t> *bufp1;</a:t>
            </a:r>
          </a:p>
          <a:p>
            <a:pPr>
              <a:lnSpc>
                <a:spcPct val="100000"/>
              </a:lnSpc>
              <a:spcBef>
                <a:spcPts val="0"/>
              </a:spcBef>
              <a:buNone/>
            </a:pPr>
            <a:endParaRPr lang="en-US" sz="1800" dirty="0">
              <a:solidFill>
                <a:srgbClr val="F7F5CD"/>
              </a:solidFill>
              <a:latin typeface="Courier New"/>
              <a:cs typeface="Courier New"/>
            </a:endParaRPr>
          </a:p>
          <a:p>
            <a:pPr>
              <a:lnSpc>
                <a:spcPct val="100000"/>
              </a:lnSpc>
              <a:spcBef>
                <a:spcPts val="0"/>
              </a:spcBef>
              <a:buNone/>
            </a:pPr>
            <a:r>
              <a:rPr lang="en-US" sz="1800" dirty="0">
                <a:latin typeface="Courier New"/>
                <a:cs typeface="Courier New"/>
              </a:rPr>
              <a:t>void swap()</a:t>
            </a:r>
          </a:p>
          <a:p>
            <a:pPr>
              <a:lnSpc>
                <a:spcPct val="100000"/>
              </a:lnSpc>
              <a:spcBef>
                <a:spcPts val="0"/>
              </a:spcBef>
              <a:buNone/>
            </a:pPr>
            <a:r>
              <a:rPr lang="en-US" sz="1800" dirty="0">
                <a:latin typeface="Courier New"/>
                <a:cs typeface="Courier New"/>
              </a:rPr>
              <a:t>{</a:t>
            </a:r>
          </a:p>
          <a:p>
            <a:pPr>
              <a:lnSpc>
                <a:spcPct val="100000"/>
              </a:lnSpc>
              <a:spcBef>
                <a:spcPts val="0"/>
              </a:spcBef>
              <a:buNone/>
            </a:pPr>
            <a:r>
              <a:rPr lang="en-US" sz="1800" dirty="0">
                <a:latin typeface="Courier New"/>
                <a:cs typeface="Courier New"/>
              </a:rPr>
              <a:t>  </a:t>
            </a:r>
            <a:r>
              <a:rPr lang="en-US" sz="1800" dirty="0" err="1">
                <a:latin typeface="Courier New"/>
                <a:cs typeface="Courier New"/>
              </a:rPr>
              <a:t>int</a:t>
            </a:r>
            <a:r>
              <a:rPr lang="en-US" sz="1800" dirty="0">
                <a:latin typeface="Courier New"/>
                <a:cs typeface="Courier New"/>
              </a:rPr>
              <a:t> temp;</a:t>
            </a:r>
          </a:p>
          <a:p>
            <a:pPr>
              <a:lnSpc>
                <a:spcPct val="100000"/>
              </a:lnSpc>
              <a:spcBef>
                <a:spcPts val="0"/>
              </a:spcBef>
              <a:buNone/>
            </a:pPr>
            <a:endParaRPr lang="en-US" sz="1800" dirty="0">
              <a:latin typeface="Courier New"/>
              <a:cs typeface="Courier New"/>
            </a:endParaRPr>
          </a:p>
          <a:p>
            <a:pPr>
              <a:lnSpc>
                <a:spcPct val="100000"/>
              </a:lnSpc>
              <a:spcBef>
                <a:spcPts val="0"/>
              </a:spcBef>
              <a:buNone/>
            </a:pPr>
            <a:r>
              <a:rPr lang="en-US" sz="1800" dirty="0">
                <a:latin typeface="Courier New"/>
                <a:cs typeface="Courier New"/>
              </a:rPr>
              <a:t>  bufp1 = &amp;buf[1];</a:t>
            </a:r>
          </a:p>
          <a:p>
            <a:pPr>
              <a:lnSpc>
                <a:spcPct val="100000"/>
              </a:lnSpc>
              <a:spcBef>
                <a:spcPts val="0"/>
              </a:spcBef>
              <a:buNone/>
            </a:pPr>
            <a:r>
              <a:rPr lang="en-US" sz="1800" dirty="0">
                <a:latin typeface="Courier New"/>
                <a:cs typeface="Courier New"/>
              </a:rPr>
              <a:t>  temp = *bufp0;</a:t>
            </a:r>
          </a:p>
          <a:p>
            <a:pPr>
              <a:lnSpc>
                <a:spcPct val="100000"/>
              </a:lnSpc>
              <a:spcBef>
                <a:spcPts val="0"/>
              </a:spcBef>
              <a:buNone/>
            </a:pPr>
            <a:r>
              <a:rPr lang="en-US" sz="1800" dirty="0">
                <a:latin typeface="Courier New"/>
                <a:cs typeface="Courier New"/>
              </a:rPr>
              <a:t>  *bufp0 = *bufp1;</a:t>
            </a:r>
          </a:p>
          <a:p>
            <a:pPr>
              <a:lnSpc>
                <a:spcPct val="100000"/>
              </a:lnSpc>
              <a:spcBef>
                <a:spcPts val="0"/>
              </a:spcBef>
              <a:buNone/>
            </a:pPr>
            <a:r>
              <a:rPr lang="en-US" sz="1800" dirty="0">
                <a:latin typeface="Courier New"/>
                <a:cs typeface="Courier New"/>
              </a:rPr>
              <a:t>  *bufp1 = temp;</a:t>
            </a:r>
          </a:p>
          <a:p>
            <a:pPr>
              <a:lnSpc>
                <a:spcPct val="100000"/>
              </a:lnSpc>
              <a:spcBef>
                <a:spcPts val="0"/>
              </a:spcBef>
              <a:buNone/>
            </a:pPr>
            <a:r>
              <a:rPr lang="en-US" sz="1800" dirty="0">
                <a:latin typeface="Courier New"/>
                <a:cs typeface="Courier New"/>
              </a:rPr>
              <a:t>}</a:t>
            </a:r>
          </a:p>
        </p:txBody>
      </p:sp>
      <p:sp>
        <p:nvSpPr>
          <p:cNvPr id="8" name="矩形 7"/>
          <p:cNvSpPr/>
          <p:nvPr/>
        </p:nvSpPr>
        <p:spPr>
          <a:xfrm>
            <a:off x="6622303" y="4876800"/>
            <a:ext cx="1507144" cy="356251"/>
          </a:xfrm>
          <a:prstGeom prst="rect">
            <a:avLst/>
          </a:prstGeom>
        </p:spPr>
        <p:txBody>
          <a:bodyPr wrap="none">
            <a:spAutoFit/>
          </a:bodyPr>
          <a:lstStyle/>
          <a:p>
            <a:pPr lvl="0"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solidFill>
                  <a:srgbClr val="FF0000"/>
                </a:solidFill>
                <a:latin typeface="Calibri" pitchFamily="34" charset="0"/>
              </a:rPr>
              <a:t>R_386_PC32</a:t>
            </a:r>
          </a:p>
        </p:txBody>
      </p:sp>
      <p:sp>
        <p:nvSpPr>
          <p:cNvPr id="9" name="矩形 8"/>
          <p:cNvSpPr/>
          <p:nvPr/>
        </p:nvSpPr>
        <p:spPr>
          <a:xfrm>
            <a:off x="10296872" y="997623"/>
            <a:ext cx="1234633" cy="356251"/>
          </a:xfrm>
          <a:prstGeom prst="rect">
            <a:avLst/>
          </a:prstGeom>
        </p:spPr>
        <p:txBody>
          <a:bodyPr wrap="none">
            <a:spAutoFit/>
          </a:bodyPr>
          <a:lstStyle/>
          <a:p>
            <a:pPr lvl="0" eaLnBrk="1" hangingPunct="1">
              <a:spcBef>
                <a:spcPct val="20000"/>
              </a:spcBef>
              <a:buClr>
                <a:srgbClr val="990000"/>
              </a:buClr>
              <a:buSzPct val="60000"/>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solidFill>
                  <a:srgbClr val="FF0000"/>
                </a:solidFill>
                <a:latin typeface="Calibri" pitchFamily="34" charset="0"/>
              </a:rPr>
              <a:t>R_386_32</a:t>
            </a:r>
          </a:p>
        </p:txBody>
      </p:sp>
      <p:cxnSp>
        <p:nvCxnSpPr>
          <p:cNvPr id="10" name="直接箭头连接符 9"/>
          <p:cNvCxnSpPr/>
          <p:nvPr/>
        </p:nvCxnSpPr>
        <p:spPr bwMode="auto">
          <a:xfrm flipH="1" flipV="1">
            <a:off x="6307088" y="3810000"/>
            <a:ext cx="914400" cy="1066800"/>
          </a:xfrm>
          <a:prstGeom prst="straightConnector1">
            <a:avLst/>
          </a:prstGeom>
          <a:noFill/>
          <a:ln w="25400" cap="flat" cmpd="sng" algn="ctr">
            <a:solidFill>
              <a:srgbClr val="FF0000">
                <a:alpha val="70000"/>
              </a:srgbClr>
            </a:solidFill>
            <a:prstDash val="solid"/>
            <a:round/>
            <a:headEnd type="none" w="med" len="med"/>
            <a:tailEnd type="arrow"/>
          </a:ln>
          <a:effectLst/>
        </p:spPr>
      </p:cxnSp>
      <p:cxnSp>
        <p:nvCxnSpPr>
          <p:cNvPr id="11" name="直接箭头连接符 10"/>
          <p:cNvCxnSpPr/>
          <p:nvPr/>
        </p:nvCxnSpPr>
        <p:spPr bwMode="auto">
          <a:xfrm>
            <a:off x="10754072" y="1397733"/>
            <a:ext cx="0" cy="1193067"/>
          </a:xfrm>
          <a:prstGeom prst="straightConnector1">
            <a:avLst/>
          </a:prstGeom>
          <a:noFill/>
          <a:ln w="25400" cap="flat" cmpd="sng" algn="ctr">
            <a:solidFill>
              <a:srgbClr val="FF0000">
                <a:alpha val="70000"/>
              </a:srgbClr>
            </a:solidFill>
            <a:prstDash val="solid"/>
            <a:round/>
            <a:headEnd type="none" w="med" len="med"/>
            <a:tailEnd type="arrow"/>
          </a:ln>
          <a:effectLst/>
        </p:spPr>
      </p:cxnSp>
    </p:spTree>
    <p:extLst>
      <p:ext uri="{BB962C8B-B14F-4D97-AF65-F5344CB8AC3E}">
        <p14:creationId xmlns:p14="http://schemas.microsoft.com/office/powerpoint/2010/main" val="1786911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重定位符号引用</a:t>
            </a:r>
            <a:endParaRPr lang="zh-CN" altLang="en-US" sz="2400" i="0" dirty="0">
              <a:latin typeface="+mn-lt"/>
            </a:endParaRPr>
          </a:p>
        </p:txBody>
      </p:sp>
      <p:sp>
        <p:nvSpPr>
          <p:cNvPr id="126979" name="Rectangle 3"/>
          <p:cNvSpPr>
            <a:spLocks noGrp="1" noChangeArrowheads="1"/>
          </p:cNvSpPr>
          <p:nvPr>
            <p:ph type="body" sz="half" idx="4294967295"/>
          </p:nvPr>
        </p:nvSpPr>
        <p:spPr>
          <a:xfrm>
            <a:off x="335029" y="829601"/>
            <a:ext cx="5711157" cy="548800"/>
          </a:xfrm>
        </p:spPr>
        <p:txBody>
          <a:bodyPr>
            <a:normAutofit/>
          </a:bodyPr>
          <a:lstStyle/>
          <a:p>
            <a:r>
              <a:rPr lang="en-US" altLang="zh-CN" sz="2400" dirty="0"/>
              <a:t> </a:t>
            </a:r>
            <a:r>
              <a:rPr lang="zh-CN" altLang="en-US" sz="2400" dirty="0"/>
              <a:t>链接器的重定位算法的伪代码</a:t>
            </a:r>
            <a:endParaRPr lang="zh-CN" altLang="en-US" sz="2000" b="0" dirty="0"/>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042120"/>
            <a:ext cx="8812949" cy="46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圆角矩形标注 15"/>
          <p:cNvSpPr/>
          <p:nvPr/>
        </p:nvSpPr>
        <p:spPr bwMode="auto">
          <a:xfrm>
            <a:off x="4943872" y="1429906"/>
            <a:ext cx="1440160" cy="702950"/>
          </a:xfrm>
          <a:prstGeom prst="wedgeRoundRectCallout">
            <a:avLst>
              <a:gd name="adj1" fmla="val -114390"/>
              <a:gd name="adj2" fmla="val 55371"/>
              <a:gd name="adj3" fmla="val 16667"/>
            </a:avLst>
          </a:prstGeom>
          <a:noFill/>
          <a:ln w="19050" cap="flat" cmpd="sng" algn="ctr">
            <a:solidFill>
              <a:srgbClr val="00B05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zh-CN" altLang="en-US" dirty="0">
                <a:solidFill>
                  <a:srgbClr val="C00000"/>
                </a:solidFill>
              </a:rPr>
              <a:t>每个需要重定位的节</a:t>
            </a:r>
            <a:endParaRPr kumimoji="0" lang="zh-CN" altLang="en-US" i="0" u="none" strike="noStrike" cap="none" normalizeH="0" baseline="0" dirty="0">
              <a:ln>
                <a:noFill/>
              </a:ln>
              <a:solidFill>
                <a:srgbClr val="C00000"/>
              </a:solidFill>
              <a:effectLst/>
            </a:endParaRPr>
          </a:p>
        </p:txBody>
      </p:sp>
      <p:grpSp>
        <p:nvGrpSpPr>
          <p:cNvPr id="2" name="组合 1"/>
          <p:cNvGrpSpPr/>
          <p:nvPr/>
        </p:nvGrpSpPr>
        <p:grpSpPr>
          <a:xfrm>
            <a:off x="5519936" y="836713"/>
            <a:ext cx="4248473" cy="1656183"/>
            <a:chOff x="5519936" y="836713"/>
            <a:chExt cx="4248473" cy="1656183"/>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497" y="836713"/>
              <a:ext cx="2059912" cy="1322512"/>
            </a:xfrm>
            <a:prstGeom prst="rect">
              <a:avLst/>
            </a:prstGeom>
            <a:noFill/>
            <a:ln w="22225">
              <a:solidFill>
                <a:srgbClr val="00B050">
                  <a:alpha val="50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箭头连接符 17"/>
            <p:cNvCxnSpPr/>
            <p:nvPr/>
          </p:nvCxnSpPr>
          <p:spPr bwMode="auto">
            <a:xfrm flipH="1">
              <a:off x="5519936" y="1875695"/>
              <a:ext cx="2016224" cy="617201"/>
            </a:xfrm>
            <a:prstGeom prst="straightConnector1">
              <a:avLst/>
            </a:prstGeom>
            <a:noFill/>
            <a:ln w="25400" cap="flat" cmpd="sng" algn="ctr">
              <a:solidFill>
                <a:srgbClr val="00B050">
                  <a:alpha val="50000"/>
                </a:srgbClr>
              </a:solidFill>
              <a:prstDash val="solid"/>
              <a:round/>
              <a:headEnd type="none" w="med" len="med"/>
              <a:tailEnd type="arrow"/>
            </a:ln>
            <a:effectLst/>
          </p:spPr>
        </p:cxnSp>
      </p:grpSp>
      <p:sp>
        <p:nvSpPr>
          <p:cNvPr id="8" name="圆角矩形标注 7"/>
          <p:cNvSpPr/>
          <p:nvPr/>
        </p:nvSpPr>
        <p:spPr bwMode="auto">
          <a:xfrm>
            <a:off x="479376" y="2780928"/>
            <a:ext cx="1440160" cy="702950"/>
          </a:xfrm>
          <a:prstGeom prst="wedgeRoundRectCallout">
            <a:avLst>
              <a:gd name="adj1" fmla="val 114941"/>
              <a:gd name="adj2" fmla="val -50620"/>
              <a:gd name="adj3" fmla="val 16667"/>
            </a:avLst>
          </a:prstGeom>
          <a:noFill/>
          <a:ln w="19050" cap="flat" cmpd="sng" algn="ctr">
            <a:solidFill>
              <a:srgbClr val="00B05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kumimoji="0" lang="zh-CN" altLang="en-US" i="0" u="none" strike="noStrike" cap="none" normalizeH="0" baseline="0" dirty="0">
                <a:ln>
                  <a:noFill/>
                </a:ln>
                <a:solidFill>
                  <a:srgbClr val="C00000"/>
                </a:solidFill>
                <a:effectLst/>
              </a:rPr>
              <a:t>可执行文件中的位置</a:t>
            </a:r>
          </a:p>
        </p:txBody>
      </p:sp>
      <p:sp>
        <p:nvSpPr>
          <p:cNvPr id="9" name="圆角矩形标注 8"/>
          <p:cNvSpPr/>
          <p:nvPr/>
        </p:nvSpPr>
        <p:spPr bwMode="auto">
          <a:xfrm>
            <a:off x="479376" y="3878178"/>
            <a:ext cx="1656184" cy="702950"/>
          </a:xfrm>
          <a:prstGeom prst="wedgeRoundRectCallout">
            <a:avLst>
              <a:gd name="adj1" fmla="val 120539"/>
              <a:gd name="adj2" fmla="val -45802"/>
              <a:gd name="adj3" fmla="val 16667"/>
            </a:avLst>
          </a:prstGeom>
          <a:noFill/>
          <a:ln w="19050" cap="flat" cmpd="sng" algn="ctr">
            <a:solidFill>
              <a:srgbClr val="00B05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kumimoji="0" lang="zh-CN" altLang="en-US" i="0" u="none" strike="noStrike" cap="none" normalizeH="0" baseline="0" dirty="0">
                <a:ln>
                  <a:noFill/>
                </a:ln>
                <a:solidFill>
                  <a:srgbClr val="C00000"/>
                </a:solidFill>
                <a:effectLst/>
              </a:rPr>
              <a:t>运行时地址</a:t>
            </a:r>
            <a:endParaRPr kumimoji="0" lang="en-US" altLang="zh-CN" i="0" u="none" strike="noStrike" cap="none" normalizeH="0" baseline="0" dirty="0">
              <a:ln>
                <a:noFill/>
              </a:ln>
              <a:solidFill>
                <a:srgbClr val="C00000"/>
              </a:solidFill>
              <a:effectLst/>
            </a:endParaRPr>
          </a:p>
          <a:p>
            <a:pPr algn="ctr">
              <a:lnSpc>
                <a:spcPct val="100000"/>
              </a:lnSpc>
              <a:spcBef>
                <a:spcPct val="0"/>
              </a:spcBef>
              <a:buClrTx/>
              <a:buSzTx/>
              <a:buNone/>
            </a:pPr>
            <a:r>
              <a:rPr lang="zh-CN" altLang="en-US" dirty="0">
                <a:solidFill>
                  <a:srgbClr val="C00000"/>
                </a:solidFill>
              </a:rPr>
              <a:t>（内存地址）</a:t>
            </a:r>
            <a:endParaRPr kumimoji="0" lang="zh-CN" altLang="en-US" i="0" u="none" strike="noStrike" cap="none" normalizeH="0" baseline="0" dirty="0">
              <a:ln>
                <a:noFill/>
              </a:ln>
              <a:solidFill>
                <a:srgbClr val="C00000"/>
              </a:solidFill>
              <a:effectLst/>
            </a:endParaRPr>
          </a:p>
        </p:txBody>
      </p:sp>
      <p:grpSp>
        <p:nvGrpSpPr>
          <p:cNvPr id="14" name="组合 13"/>
          <p:cNvGrpSpPr/>
          <p:nvPr/>
        </p:nvGrpSpPr>
        <p:grpSpPr>
          <a:xfrm>
            <a:off x="5087888" y="4005064"/>
            <a:ext cx="6408712" cy="1440160"/>
            <a:chOff x="5087888" y="4005064"/>
            <a:chExt cx="6408712" cy="1440160"/>
          </a:xfrm>
        </p:grpSpPr>
        <p:sp>
          <p:nvSpPr>
            <p:cNvPr id="11" name="矩形 10"/>
            <p:cNvSpPr/>
            <p:nvPr/>
          </p:nvSpPr>
          <p:spPr>
            <a:xfrm>
              <a:off x="7593238" y="4521953"/>
              <a:ext cx="3903362" cy="563231"/>
            </a:xfrm>
            <a:prstGeom prst="rect">
              <a:avLst/>
            </a:prstGeom>
            <a:noFill/>
            <a:ln w="19050">
              <a:solidFill>
                <a:srgbClr val="00B050">
                  <a:alpha val="50000"/>
                </a:srgbClr>
              </a:solidFill>
            </a:ln>
          </p:spPr>
          <p:txBody>
            <a:bodyPr wrap="square">
              <a:spAutoFit/>
            </a:bodyPr>
            <a:lstStyle/>
            <a:p>
              <a:pPr>
                <a:buNone/>
              </a:pPr>
              <a:r>
                <a:rPr lang="zh-CN" altLang="en-US" b="0" dirty="0"/>
                <a:t>假设当算法运行时，链接器已经为每个</a:t>
              </a:r>
              <a:r>
                <a:rPr lang="zh-CN" altLang="en-US" dirty="0">
                  <a:solidFill>
                    <a:srgbClr val="FF0000"/>
                  </a:solidFill>
                </a:rPr>
                <a:t>节</a:t>
              </a:r>
              <a:r>
                <a:rPr lang="zh-CN" altLang="en-US" b="0" dirty="0"/>
                <a:t>和每个</a:t>
              </a:r>
              <a:r>
                <a:rPr lang="zh-CN" altLang="en-US" dirty="0">
                  <a:solidFill>
                    <a:srgbClr val="FF0000"/>
                  </a:solidFill>
                </a:rPr>
                <a:t>符号</a:t>
              </a:r>
              <a:r>
                <a:rPr lang="zh-CN" altLang="en-US" b="0" dirty="0"/>
                <a:t>都选择了运行时地址</a:t>
              </a:r>
              <a:r>
                <a:rPr lang="zh-CN" altLang="en-US" dirty="0"/>
                <a:t> </a:t>
              </a:r>
            </a:p>
          </p:txBody>
        </p:sp>
        <p:cxnSp>
          <p:nvCxnSpPr>
            <p:cNvPr id="12" name="直接箭头连接符 11"/>
            <p:cNvCxnSpPr>
              <a:stCxn id="11" idx="1"/>
            </p:cNvCxnSpPr>
            <p:nvPr/>
          </p:nvCxnSpPr>
          <p:spPr bwMode="auto">
            <a:xfrm flipH="1" flipV="1">
              <a:off x="5087888" y="4005064"/>
              <a:ext cx="2505350" cy="798505"/>
            </a:xfrm>
            <a:prstGeom prst="straightConnector1">
              <a:avLst/>
            </a:prstGeom>
            <a:noFill/>
            <a:ln w="25400" cap="flat" cmpd="sng" algn="ctr">
              <a:solidFill>
                <a:srgbClr val="00B050">
                  <a:alpha val="50000"/>
                </a:srgbClr>
              </a:solidFill>
              <a:prstDash val="solid"/>
              <a:round/>
              <a:headEnd type="none" w="med" len="med"/>
              <a:tailEnd type="arrow"/>
            </a:ln>
            <a:effectLst/>
          </p:spPr>
        </p:cxnSp>
        <p:cxnSp>
          <p:nvCxnSpPr>
            <p:cNvPr id="17" name="直接箭头连接符 16"/>
            <p:cNvCxnSpPr/>
            <p:nvPr/>
          </p:nvCxnSpPr>
          <p:spPr bwMode="auto">
            <a:xfrm flipH="1" flipV="1">
              <a:off x="6672064" y="4289980"/>
              <a:ext cx="921174" cy="363156"/>
            </a:xfrm>
            <a:prstGeom prst="straightConnector1">
              <a:avLst/>
            </a:prstGeom>
            <a:noFill/>
            <a:ln w="25400" cap="flat" cmpd="sng" algn="ctr">
              <a:solidFill>
                <a:srgbClr val="00B050">
                  <a:alpha val="50000"/>
                </a:srgbClr>
              </a:solidFill>
              <a:prstDash val="solid"/>
              <a:round/>
              <a:headEnd type="none" w="med" len="med"/>
              <a:tailEnd type="arrow"/>
            </a:ln>
            <a:effectLst/>
          </p:spPr>
        </p:cxnSp>
        <p:cxnSp>
          <p:nvCxnSpPr>
            <p:cNvPr id="19" name="直接箭头连接符 18"/>
            <p:cNvCxnSpPr/>
            <p:nvPr/>
          </p:nvCxnSpPr>
          <p:spPr bwMode="auto">
            <a:xfrm flipH="1">
              <a:off x="6744072" y="4955970"/>
              <a:ext cx="849166" cy="489254"/>
            </a:xfrm>
            <a:prstGeom prst="straightConnector1">
              <a:avLst/>
            </a:prstGeom>
            <a:noFill/>
            <a:ln w="25400" cap="flat" cmpd="sng" algn="ctr">
              <a:solidFill>
                <a:srgbClr val="00B050">
                  <a:alpha val="50000"/>
                </a:srgbClr>
              </a:solidFill>
              <a:prstDash val="solid"/>
              <a:round/>
              <a:headEnd type="none" w="med" len="med"/>
              <a:tailEnd type="arrow"/>
            </a:ln>
            <a:effectLst/>
          </p:spPr>
        </p:cxnSp>
      </p:grpSp>
      <p:cxnSp>
        <p:nvCxnSpPr>
          <p:cNvPr id="23" name="直接连接符 22"/>
          <p:cNvCxnSpPr/>
          <p:nvPr/>
        </p:nvCxnSpPr>
        <p:spPr bwMode="auto">
          <a:xfrm>
            <a:off x="2927648" y="3725499"/>
            <a:ext cx="3143549" cy="0"/>
          </a:xfrm>
          <a:prstGeom prst="line">
            <a:avLst/>
          </a:prstGeom>
          <a:noFill/>
          <a:ln w="25400" cap="flat" cmpd="sng" algn="ctr">
            <a:solidFill>
              <a:srgbClr val="FF0000"/>
            </a:solidFill>
            <a:prstDash val="solid"/>
            <a:round/>
            <a:headEnd type="none" w="med" len="med"/>
            <a:tailEnd type="none" w="med" len="med"/>
          </a:ln>
          <a:effectLst/>
        </p:spPr>
      </p:cxnSp>
      <p:cxnSp>
        <p:nvCxnSpPr>
          <p:cNvPr id="24" name="直接连接符 23"/>
          <p:cNvCxnSpPr/>
          <p:nvPr/>
        </p:nvCxnSpPr>
        <p:spPr bwMode="auto">
          <a:xfrm flipV="1">
            <a:off x="2927648" y="5436756"/>
            <a:ext cx="2736304" cy="2"/>
          </a:xfrm>
          <a:prstGeom prst="line">
            <a:avLst/>
          </a:prstGeom>
          <a:no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3298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重定位示例</a:t>
            </a:r>
          </a:p>
        </p:txBody>
      </p:sp>
      <p:sp>
        <p:nvSpPr>
          <p:cNvPr id="126979" name="Rectangle 3"/>
          <p:cNvSpPr>
            <a:spLocks noGrp="1" noChangeArrowheads="1"/>
          </p:cNvSpPr>
          <p:nvPr>
            <p:ph type="body" sz="half" idx="4294967295"/>
          </p:nvPr>
        </p:nvSpPr>
        <p:spPr>
          <a:xfrm>
            <a:off x="360040" y="764704"/>
            <a:ext cx="11496600" cy="478273"/>
          </a:xfrm>
        </p:spPr>
        <p:txBody>
          <a:bodyPr>
            <a:normAutofit/>
          </a:bodyPr>
          <a:lstStyle/>
          <a:p>
            <a:r>
              <a:rPr lang="en-US" altLang="zh-CN" sz="2400" dirty="0"/>
              <a:t>  </a:t>
            </a:r>
            <a:r>
              <a:rPr lang="en-US" altLang="zh-CN" sz="2400" dirty="0" err="1"/>
              <a:t>main.c</a:t>
            </a:r>
            <a:r>
              <a:rPr lang="en-US" altLang="zh-CN" sz="2400" dirty="0"/>
              <a:t> </a:t>
            </a:r>
            <a:r>
              <a:rPr lang="en-US" altLang="zh-CN" sz="2400" dirty="0">
                <a:sym typeface="Wingdings" pitchFamily="2" charset="2"/>
              </a:rPr>
              <a:t> </a:t>
            </a:r>
            <a:r>
              <a:rPr lang="en-US" altLang="zh-CN" sz="2400" dirty="0" err="1"/>
              <a:t>main.o</a:t>
            </a:r>
            <a:endParaRPr lang="zh-CN" altLang="en-US" sz="2000" b="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848" y="1785240"/>
            <a:ext cx="6909082" cy="62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799" y="2561826"/>
            <a:ext cx="2305049" cy="77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748" y="3513610"/>
            <a:ext cx="3562095" cy="312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3648" y="3825825"/>
            <a:ext cx="4229100" cy="312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0799" y="4199410"/>
            <a:ext cx="3219449" cy="827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435" y="5158146"/>
            <a:ext cx="6282902" cy="79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8754" y="6066747"/>
            <a:ext cx="7764439" cy="340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3647728" y="836712"/>
            <a:ext cx="2863284" cy="406265"/>
          </a:xfrm>
          <a:prstGeom prst="rect">
            <a:avLst/>
          </a:prstGeom>
        </p:spPr>
        <p:txBody>
          <a:bodyPr wrap="none">
            <a:spAutoFit/>
          </a:bodyPr>
          <a:lstStyle/>
          <a:p>
            <a:pPr>
              <a:buNone/>
            </a:pPr>
            <a:r>
              <a:rPr lang="zh-CN" altLang="en-US" sz="2400" dirty="0">
                <a:solidFill>
                  <a:schemeClr val="accent2"/>
                </a:solidFill>
                <a:latin typeface="Arial" panose="020B0604020202020204" pitchFamily="34" charset="0"/>
                <a:cs typeface="Arial" panose="020B0604020202020204" pitchFamily="34" charset="0"/>
              </a:rPr>
              <a:t>重定位</a:t>
            </a:r>
            <a:r>
              <a:rPr lang="en-US" altLang="zh-CN" sz="2400" dirty="0">
                <a:solidFill>
                  <a:schemeClr val="accent2"/>
                </a:solidFill>
                <a:latin typeface="Arial" panose="020B0604020202020204" pitchFamily="34" charset="0"/>
                <a:cs typeface="Arial" panose="020B0604020202020204" pitchFamily="34" charset="0"/>
              </a:rPr>
              <a:t> PC</a:t>
            </a:r>
            <a:r>
              <a:rPr lang="zh-CN" altLang="en-US" sz="2400" dirty="0">
                <a:solidFill>
                  <a:schemeClr val="accent2"/>
                </a:solidFill>
                <a:latin typeface="Arial" panose="020B0604020202020204" pitchFamily="34" charset="0"/>
                <a:cs typeface="Arial" panose="020B0604020202020204" pitchFamily="34" charset="0"/>
              </a:rPr>
              <a:t>相对引用</a:t>
            </a:r>
          </a:p>
        </p:txBody>
      </p:sp>
      <p:sp>
        <p:nvSpPr>
          <p:cNvPr id="15" name="矩形 14"/>
          <p:cNvSpPr/>
          <p:nvPr/>
        </p:nvSpPr>
        <p:spPr>
          <a:xfrm>
            <a:off x="8909248" y="1751487"/>
            <a:ext cx="1219200" cy="301621"/>
          </a:xfrm>
          <a:prstGeom prst="rect">
            <a:avLst/>
          </a:prstGeom>
        </p:spPr>
        <p:txBody>
          <a:bodyPr wrap="square">
            <a:spAutoFit/>
          </a:bodyPr>
          <a:lstStyle/>
          <a:p>
            <a:pPr>
              <a:buNone/>
            </a:pPr>
            <a:r>
              <a:rPr lang="en-US" altLang="zh-CN" sz="1600" dirty="0">
                <a:solidFill>
                  <a:srgbClr val="FF0000"/>
                </a:solidFill>
                <a:latin typeface="Calibri" panose="020F0502020204030204" pitchFamily="34" charset="0"/>
                <a:cs typeface="Courier New" panose="02070309020205020404" pitchFamily="49" charset="0"/>
              </a:rPr>
              <a:t>OBJDUMP</a:t>
            </a:r>
            <a:endParaRPr lang="zh-CN" altLang="en-US" sz="1600" dirty="0">
              <a:solidFill>
                <a:srgbClr val="FF0000"/>
              </a:solidFill>
              <a:latin typeface="Calibri" panose="020F0502020204030204" pitchFamily="34" charset="0"/>
              <a:cs typeface="Courier New" panose="02070309020205020404" pitchFamily="49" charset="0"/>
            </a:endParaRPr>
          </a:p>
        </p:txBody>
      </p:sp>
      <p:sp>
        <p:nvSpPr>
          <p:cNvPr id="16" name="矩形 15"/>
          <p:cNvSpPr/>
          <p:nvPr/>
        </p:nvSpPr>
        <p:spPr>
          <a:xfrm>
            <a:off x="4870648" y="2950758"/>
            <a:ext cx="2057400" cy="353943"/>
          </a:xfrm>
          <a:prstGeom prst="rect">
            <a:avLst/>
          </a:prstGeom>
        </p:spPr>
        <p:txBody>
          <a:bodyPr wrap="square">
            <a:spAutoFit/>
          </a:bodyPr>
          <a:lstStyle/>
          <a:p>
            <a:pPr>
              <a:buNone/>
            </a:pPr>
            <a:r>
              <a:rPr lang="en-US" altLang="zh-CN" sz="2000" dirty="0" err="1">
                <a:solidFill>
                  <a:srgbClr val="FF0000"/>
                </a:solidFill>
                <a:latin typeface="Calibri" panose="020F0502020204030204" pitchFamily="34" charset="0"/>
                <a:cs typeface="Courier New" panose="02070309020205020404" pitchFamily="49" charset="0"/>
              </a:rPr>
              <a:t>readelf</a:t>
            </a:r>
            <a:r>
              <a:rPr lang="en-US" altLang="zh-CN" sz="2000" dirty="0">
                <a:solidFill>
                  <a:srgbClr val="FF0000"/>
                </a:solidFill>
                <a:latin typeface="Calibri" panose="020F0502020204030204" pitchFamily="34" charset="0"/>
                <a:cs typeface="Courier New" panose="02070309020205020404" pitchFamily="49" charset="0"/>
              </a:rPr>
              <a:t>    .</a:t>
            </a:r>
            <a:r>
              <a:rPr lang="en-US" altLang="zh-CN" sz="2000" dirty="0" err="1">
                <a:solidFill>
                  <a:srgbClr val="FF0000"/>
                </a:solidFill>
                <a:latin typeface="Calibri" panose="020F0502020204030204" pitchFamily="34" charset="0"/>
                <a:cs typeface="Courier New" panose="02070309020205020404" pitchFamily="49" charset="0"/>
              </a:rPr>
              <a:t>rel.text</a:t>
            </a:r>
            <a:endParaRPr lang="zh-CN" altLang="en-US" sz="2000" dirty="0">
              <a:solidFill>
                <a:srgbClr val="FF0000"/>
              </a:solidFill>
              <a:latin typeface="Calibri" panose="020F0502020204030204" pitchFamily="34" charset="0"/>
              <a:cs typeface="Courier New" panose="02070309020205020404" pitchFamily="49" charset="0"/>
            </a:endParaRPr>
          </a:p>
        </p:txBody>
      </p:sp>
      <p:cxnSp>
        <p:nvCxnSpPr>
          <p:cNvPr id="17" name="直接箭头连接符 16"/>
          <p:cNvCxnSpPr/>
          <p:nvPr/>
        </p:nvCxnSpPr>
        <p:spPr bwMode="auto">
          <a:xfrm>
            <a:off x="3270448" y="1663201"/>
            <a:ext cx="0" cy="204283"/>
          </a:xfrm>
          <a:prstGeom prst="straightConnector1">
            <a:avLst/>
          </a:prstGeom>
          <a:noFill/>
          <a:ln w="25400" cap="flat" cmpd="sng" algn="ctr">
            <a:solidFill>
              <a:srgbClr val="FF0000">
                <a:alpha val="70000"/>
              </a:srgbClr>
            </a:solidFill>
            <a:prstDash val="solid"/>
            <a:round/>
            <a:headEnd type="none" w="med" len="med"/>
            <a:tailEnd type="arrow"/>
          </a:ln>
          <a:effectLst/>
        </p:spPr>
      </p:cxnSp>
      <p:sp>
        <p:nvSpPr>
          <p:cNvPr id="18" name="矩形 17"/>
          <p:cNvSpPr/>
          <p:nvPr/>
        </p:nvSpPr>
        <p:spPr>
          <a:xfrm>
            <a:off x="2077918" y="2070871"/>
            <a:ext cx="659130" cy="301621"/>
          </a:xfrm>
          <a:prstGeom prst="rect">
            <a:avLst/>
          </a:prstGeom>
        </p:spPr>
        <p:txBody>
          <a:bodyPr wrap="square">
            <a:spAutoFit/>
          </a:bodyPr>
          <a:lstStyle/>
          <a:p>
            <a:pPr>
              <a:buNone/>
            </a:pPr>
            <a:r>
              <a:rPr lang="en-US" altLang="zh-CN" sz="1600" dirty="0">
                <a:solidFill>
                  <a:srgbClr val="FF0000"/>
                </a:solidFill>
                <a:latin typeface="Courier New" panose="02070309020205020404" pitchFamily="49" charset="0"/>
                <a:cs typeface="Courier New" panose="02070309020205020404" pitchFamily="49" charset="0"/>
              </a:rPr>
              <a:t> b:</a:t>
            </a:r>
            <a:endParaRPr lang="zh-CN" altLang="en-US" sz="1600" dirty="0">
              <a:solidFill>
                <a:srgbClr val="FF0000"/>
              </a:solidFill>
              <a:latin typeface="Courier New" panose="02070309020205020404" pitchFamily="49" charset="0"/>
              <a:cs typeface="Courier New" panose="02070309020205020404" pitchFamily="49" charset="0"/>
            </a:endParaRPr>
          </a:p>
        </p:txBody>
      </p:sp>
      <p:sp>
        <p:nvSpPr>
          <p:cNvPr id="19" name="矩形 18"/>
          <p:cNvSpPr/>
          <p:nvPr/>
        </p:nvSpPr>
        <p:spPr>
          <a:xfrm>
            <a:off x="6124138" y="5687452"/>
            <a:ext cx="2819400" cy="301621"/>
          </a:xfrm>
          <a:prstGeom prst="rect">
            <a:avLst/>
          </a:prstGeom>
        </p:spPr>
        <p:txBody>
          <a:bodyPr wrap="square">
            <a:spAutoFit/>
          </a:bodyPr>
          <a:lstStyle/>
          <a:p>
            <a:pPr>
              <a:buNone/>
            </a:pPr>
            <a:r>
              <a:rPr lang="en-US" altLang="zh-CN" sz="1600" dirty="0">
                <a:solidFill>
                  <a:srgbClr val="FF0000"/>
                </a:solidFill>
                <a:latin typeface="Courier New" panose="02070309020205020404" pitchFamily="49" charset="0"/>
                <a:cs typeface="Courier New" panose="02070309020205020404" pitchFamily="49" charset="0"/>
              </a:rPr>
              <a:t>- (0x80483bb + 4)</a:t>
            </a:r>
            <a:endParaRPr lang="zh-CN" altLang="en-US" sz="1600" dirty="0">
              <a:solidFill>
                <a:srgbClr val="FF0000"/>
              </a:solidFill>
              <a:latin typeface="Courier New" panose="02070309020205020404" pitchFamily="49" charset="0"/>
              <a:cs typeface="Courier New" panose="02070309020205020404" pitchFamily="49" charset="0"/>
            </a:endParaRPr>
          </a:p>
        </p:txBody>
      </p:sp>
      <p:sp>
        <p:nvSpPr>
          <p:cNvPr id="20" name="TextBox 19"/>
          <p:cNvSpPr txBox="1"/>
          <p:nvPr/>
        </p:nvSpPr>
        <p:spPr>
          <a:xfrm>
            <a:off x="6163030" y="5422045"/>
            <a:ext cx="2435381" cy="277281"/>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21" name="矩形 20"/>
          <p:cNvSpPr/>
          <p:nvPr/>
        </p:nvSpPr>
        <p:spPr>
          <a:xfrm>
            <a:off x="2889448" y="1251841"/>
            <a:ext cx="779381" cy="356251"/>
          </a:xfrm>
          <a:prstGeom prst="rect">
            <a:avLst/>
          </a:prstGeom>
        </p:spPr>
        <p:txBody>
          <a:bodyPr wrap="none">
            <a:spAutoFit/>
          </a:bodyPr>
          <a:lstStyle/>
          <a:p>
            <a:pPr>
              <a:buNone/>
            </a:pPr>
            <a:r>
              <a:rPr lang="en-US" altLang="zh-CN" sz="2000" b="0" i="1" kern="0" dirty="0" err="1">
                <a:solidFill>
                  <a:srgbClr val="FF0000"/>
                </a:solidFill>
                <a:latin typeface="Calibri" pitchFamily="34" charset="0"/>
              </a:rPr>
              <a:t>refptr</a:t>
            </a:r>
            <a:endParaRPr lang="zh-CN" altLang="en-US" sz="2000" b="0" i="1" kern="0" dirty="0">
              <a:solidFill>
                <a:srgbClr val="FF0000"/>
              </a:solidFill>
              <a:latin typeface="Calibri" pitchFamily="34" charset="0"/>
            </a:endParaRPr>
          </a:p>
        </p:txBody>
      </p:sp>
      <p:sp>
        <p:nvSpPr>
          <p:cNvPr id="22" name="矩形 21"/>
          <p:cNvSpPr/>
          <p:nvPr/>
        </p:nvSpPr>
        <p:spPr>
          <a:xfrm>
            <a:off x="2158981" y="6330806"/>
            <a:ext cx="1873467" cy="310854"/>
          </a:xfrm>
          <a:prstGeom prst="rect">
            <a:avLst/>
          </a:prstGeom>
        </p:spPr>
        <p:txBody>
          <a:bodyPr wrap="square">
            <a:spAutoFit/>
          </a:bodyPr>
          <a:lstStyle/>
          <a:p>
            <a:pPr>
              <a:buNone/>
            </a:pPr>
            <a:r>
              <a:rPr lang="en-US" altLang="zh-CN" sz="1600" dirty="0">
                <a:solidFill>
                  <a:srgbClr val="FF0000"/>
                </a:solidFill>
                <a:latin typeface="Courier New" panose="02070309020205020404" pitchFamily="49" charset="0"/>
                <a:cs typeface="Courier New" panose="02070309020205020404" pitchFamily="49" charset="0"/>
              </a:rPr>
              <a:t>80483bf:</a:t>
            </a:r>
            <a:endParaRPr lang="zh-CN" altLang="en-US" sz="1600" dirty="0">
              <a:solidFill>
                <a:srgbClr val="FF0000"/>
              </a:solidFill>
              <a:latin typeface="Courier New" panose="02070309020205020404" pitchFamily="49" charset="0"/>
              <a:cs typeface="Courier New" panose="02070309020205020404" pitchFamily="49" charset="0"/>
            </a:endParaRPr>
          </a:p>
        </p:txBody>
      </p:sp>
      <p:sp>
        <p:nvSpPr>
          <p:cNvPr id="23" name="圆角矩形标注 22"/>
          <p:cNvSpPr/>
          <p:nvPr/>
        </p:nvSpPr>
        <p:spPr bwMode="auto">
          <a:xfrm>
            <a:off x="9330618" y="5445224"/>
            <a:ext cx="692576" cy="351475"/>
          </a:xfrm>
          <a:prstGeom prst="wedgeRoundRectCallout">
            <a:avLst>
              <a:gd name="adj1" fmla="val -186727"/>
              <a:gd name="adj2" fmla="val 56814"/>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en-US" altLang="zh-CN" dirty="0">
                <a:solidFill>
                  <a:srgbClr val="C00000"/>
                </a:solidFill>
              </a:rPr>
              <a:t>PC</a:t>
            </a:r>
            <a:endParaRPr kumimoji="0" lang="zh-CN" altLang="en-US" i="0" u="none" strike="noStrike" cap="none" normalizeH="0" baseline="0" dirty="0">
              <a:ln>
                <a:noFill/>
              </a:ln>
              <a:solidFill>
                <a:srgbClr val="C00000"/>
              </a:solidFill>
              <a:effectLst/>
            </a:endParaRPr>
          </a:p>
        </p:txBody>
      </p:sp>
    </p:spTree>
    <p:extLst>
      <p:ext uri="{BB962C8B-B14F-4D97-AF65-F5344CB8AC3E}">
        <p14:creationId xmlns:p14="http://schemas.microsoft.com/office/powerpoint/2010/main" val="36666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animBg="1"/>
      <p:bldP spid="22" grpId="0"/>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重定位示例</a:t>
            </a:r>
          </a:p>
        </p:txBody>
      </p:sp>
      <p:sp>
        <p:nvSpPr>
          <p:cNvPr id="126979" name="Rectangle 3"/>
          <p:cNvSpPr>
            <a:spLocks noGrp="1" noChangeArrowheads="1"/>
          </p:cNvSpPr>
          <p:nvPr>
            <p:ph type="body" sz="half" idx="4294967295"/>
          </p:nvPr>
        </p:nvSpPr>
        <p:spPr>
          <a:xfrm>
            <a:off x="360040" y="764704"/>
            <a:ext cx="11496600" cy="478273"/>
          </a:xfrm>
        </p:spPr>
        <p:txBody>
          <a:bodyPr>
            <a:normAutofit/>
          </a:bodyPr>
          <a:lstStyle/>
          <a:p>
            <a:r>
              <a:rPr lang="en-US" altLang="zh-CN" sz="2400" dirty="0"/>
              <a:t>  </a:t>
            </a:r>
            <a:r>
              <a:rPr lang="en-US" altLang="zh-CN" sz="2400" dirty="0" err="1"/>
              <a:t>swap.c</a:t>
            </a:r>
            <a:r>
              <a:rPr lang="en-US" altLang="zh-CN" sz="2400" dirty="0"/>
              <a:t> </a:t>
            </a:r>
            <a:r>
              <a:rPr lang="en-US" altLang="zh-CN" sz="2400" dirty="0">
                <a:sym typeface="Wingdings" pitchFamily="2" charset="2"/>
              </a:rPr>
              <a:t> </a:t>
            </a:r>
            <a:r>
              <a:rPr lang="en-US" altLang="zh-CN" sz="2400" dirty="0" err="1"/>
              <a:t>swap.o</a:t>
            </a:r>
            <a:endParaRPr lang="zh-CN" altLang="en-US" sz="2000" b="0" dirty="0"/>
          </a:p>
        </p:txBody>
      </p:sp>
      <p:sp>
        <p:nvSpPr>
          <p:cNvPr id="14" name="矩形 13"/>
          <p:cNvSpPr/>
          <p:nvPr/>
        </p:nvSpPr>
        <p:spPr>
          <a:xfrm>
            <a:off x="3647728" y="836712"/>
            <a:ext cx="2435282" cy="406265"/>
          </a:xfrm>
          <a:prstGeom prst="rect">
            <a:avLst/>
          </a:prstGeom>
        </p:spPr>
        <p:txBody>
          <a:bodyPr wrap="none">
            <a:spAutoFit/>
          </a:bodyPr>
          <a:lstStyle/>
          <a:p>
            <a:pPr>
              <a:buNone/>
            </a:pPr>
            <a:r>
              <a:rPr lang="zh-CN" altLang="en-US" sz="2400" dirty="0">
                <a:solidFill>
                  <a:schemeClr val="accent2"/>
                </a:solidFill>
                <a:latin typeface="Arial" panose="020B0604020202020204" pitchFamily="34" charset="0"/>
                <a:cs typeface="Arial" panose="020B0604020202020204" pitchFamily="34" charset="0"/>
              </a:rPr>
              <a:t>重定位绝对引用</a:t>
            </a: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474" y="1934428"/>
            <a:ext cx="2482630" cy="281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505" y="2407850"/>
            <a:ext cx="4212916"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474" y="3585138"/>
            <a:ext cx="4180947" cy="308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474" y="4209601"/>
            <a:ext cx="4921030" cy="75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1403" y="5265349"/>
            <a:ext cx="5999901" cy="539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直接箭头连接符 27"/>
          <p:cNvCxnSpPr>
            <a:stCxn id="29" idx="0"/>
          </p:cNvCxnSpPr>
          <p:nvPr/>
        </p:nvCxnSpPr>
        <p:spPr bwMode="auto">
          <a:xfrm flipV="1">
            <a:off x="3422104" y="2903150"/>
            <a:ext cx="0" cy="228599"/>
          </a:xfrm>
          <a:prstGeom prst="straightConnector1">
            <a:avLst/>
          </a:prstGeom>
          <a:noFill/>
          <a:ln w="25400" cap="flat" cmpd="sng" algn="ctr">
            <a:solidFill>
              <a:srgbClr val="FF0000">
                <a:alpha val="70000"/>
              </a:srgbClr>
            </a:solidFill>
            <a:prstDash val="solid"/>
            <a:round/>
            <a:headEnd type="none" w="med" len="med"/>
            <a:tailEnd type="arrow"/>
          </a:ln>
          <a:effectLst/>
        </p:spPr>
      </p:cxnSp>
      <p:sp>
        <p:nvSpPr>
          <p:cNvPr id="29" name="矩形 28"/>
          <p:cNvSpPr/>
          <p:nvPr/>
        </p:nvSpPr>
        <p:spPr>
          <a:xfrm>
            <a:off x="3032413" y="3131749"/>
            <a:ext cx="779381" cy="356251"/>
          </a:xfrm>
          <a:prstGeom prst="rect">
            <a:avLst/>
          </a:prstGeom>
        </p:spPr>
        <p:txBody>
          <a:bodyPr wrap="none">
            <a:spAutoFit/>
          </a:bodyPr>
          <a:lstStyle/>
          <a:p>
            <a:pPr>
              <a:buNone/>
            </a:pPr>
            <a:r>
              <a:rPr lang="en-US" altLang="zh-CN" sz="2000" b="0" i="1" kern="0" dirty="0" err="1">
                <a:solidFill>
                  <a:srgbClr val="FF0000"/>
                </a:solidFill>
                <a:latin typeface="Calibri" pitchFamily="34" charset="0"/>
              </a:rPr>
              <a:t>refptr</a:t>
            </a:r>
            <a:endParaRPr lang="zh-CN" altLang="en-US" sz="2000" b="0" i="1" kern="0" dirty="0">
              <a:solidFill>
                <a:srgbClr val="FF0000"/>
              </a:solidFill>
              <a:latin typeface="Calibri" pitchFamily="34" charset="0"/>
            </a:endParaRPr>
          </a:p>
        </p:txBody>
      </p:sp>
      <p:sp>
        <p:nvSpPr>
          <p:cNvPr id="30" name="矩形 29"/>
          <p:cNvSpPr/>
          <p:nvPr/>
        </p:nvSpPr>
        <p:spPr>
          <a:xfrm>
            <a:off x="5708104" y="1874899"/>
            <a:ext cx="2286000" cy="328039"/>
          </a:xfrm>
          <a:prstGeom prst="rect">
            <a:avLst/>
          </a:prstGeom>
        </p:spPr>
        <p:txBody>
          <a:bodyPr wrap="square">
            <a:spAutoFit/>
          </a:bodyPr>
          <a:lstStyle/>
          <a:p>
            <a:pPr>
              <a:buNone/>
            </a:pPr>
            <a:r>
              <a:rPr lang="en-US" altLang="zh-CN" sz="1800" b="0" kern="0" dirty="0" err="1">
                <a:solidFill>
                  <a:schemeClr val="accent2"/>
                </a:solidFill>
                <a:latin typeface="Calibri" pitchFamily="34" charset="0"/>
              </a:rPr>
              <a:t>int</a:t>
            </a:r>
            <a:r>
              <a:rPr lang="en-US" altLang="zh-CN" sz="1800" b="0" kern="0" dirty="0">
                <a:solidFill>
                  <a:schemeClr val="accent2"/>
                </a:solidFill>
                <a:latin typeface="Calibri" pitchFamily="34" charset="0"/>
              </a:rPr>
              <a:t> *bufp0 = &amp;</a:t>
            </a:r>
            <a:r>
              <a:rPr lang="en-US" altLang="zh-CN" sz="1800" b="0" kern="0" dirty="0" err="1">
                <a:solidFill>
                  <a:schemeClr val="accent2"/>
                </a:solidFill>
                <a:latin typeface="Calibri" pitchFamily="34" charset="0"/>
              </a:rPr>
              <a:t>buf</a:t>
            </a:r>
            <a:r>
              <a:rPr lang="en-US" altLang="zh-CN" sz="1800" b="0" kern="0" dirty="0">
                <a:solidFill>
                  <a:schemeClr val="accent2"/>
                </a:solidFill>
                <a:latin typeface="Calibri" pitchFamily="34" charset="0"/>
              </a:rPr>
              <a:t>[1];</a:t>
            </a:r>
            <a:endParaRPr lang="zh-CN" altLang="en-US" sz="1800" dirty="0">
              <a:solidFill>
                <a:schemeClr val="accent2"/>
              </a:solidFill>
            </a:endParaRPr>
          </a:p>
        </p:txBody>
      </p:sp>
      <p:sp>
        <p:nvSpPr>
          <p:cNvPr id="31" name="矩形 30"/>
          <p:cNvSpPr/>
          <p:nvPr/>
        </p:nvSpPr>
        <p:spPr>
          <a:xfrm>
            <a:off x="5708104" y="2636912"/>
            <a:ext cx="2286000" cy="328039"/>
          </a:xfrm>
          <a:prstGeom prst="rect">
            <a:avLst/>
          </a:prstGeom>
        </p:spPr>
        <p:txBody>
          <a:bodyPr wrap="square">
            <a:spAutoFit/>
          </a:bodyPr>
          <a:lstStyle/>
          <a:p>
            <a:pPr>
              <a:buNone/>
            </a:pPr>
            <a:r>
              <a:rPr lang="en-US" altLang="zh-CN" sz="1800" b="0" kern="0" dirty="0">
                <a:solidFill>
                  <a:schemeClr val="accent2"/>
                </a:solidFill>
                <a:latin typeface="Calibri" pitchFamily="34" charset="0"/>
              </a:rPr>
              <a:t>04 00 00 00</a:t>
            </a:r>
            <a:endParaRPr lang="zh-CN" altLang="en-US" sz="1800" dirty="0">
              <a:solidFill>
                <a:schemeClr val="accent2"/>
              </a:solidFill>
            </a:endParaRPr>
          </a:p>
        </p:txBody>
      </p:sp>
      <p:sp>
        <p:nvSpPr>
          <p:cNvPr id="32" name="矩形 31"/>
          <p:cNvSpPr/>
          <p:nvPr/>
        </p:nvSpPr>
        <p:spPr>
          <a:xfrm>
            <a:off x="7079704" y="4437112"/>
            <a:ext cx="1752600" cy="328039"/>
          </a:xfrm>
          <a:prstGeom prst="rect">
            <a:avLst/>
          </a:prstGeom>
        </p:spPr>
        <p:txBody>
          <a:bodyPr wrap="square">
            <a:spAutoFit/>
          </a:bodyPr>
          <a:lstStyle/>
          <a:p>
            <a:pPr>
              <a:buNone/>
            </a:pPr>
            <a:r>
              <a:rPr lang="en-US" altLang="zh-CN" sz="1800" b="0" kern="0" dirty="0">
                <a:solidFill>
                  <a:schemeClr val="accent2"/>
                </a:solidFill>
                <a:latin typeface="Calibri" pitchFamily="34" charset="0"/>
              </a:rPr>
              <a:t>0x8049454 + 4</a:t>
            </a:r>
            <a:endParaRPr lang="zh-CN" altLang="en-US" sz="1800" dirty="0">
              <a:solidFill>
                <a:schemeClr val="accent2"/>
              </a:solidFill>
            </a:endParaRPr>
          </a:p>
        </p:txBody>
      </p:sp>
      <p:cxnSp>
        <p:nvCxnSpPr>
          <p:cNvPr id="33" name="直接箭头连接符 32"/>
          <p:cNvCxnSpPr/>
          <p:nvPr/>
        </p:nvCxnSpPr>
        <p:spPr bwMode="auto">
          <a:xfrm>
            <a:off x="4641304" y="2804852"/>
            <a:ext cx="989324" cy="0"/>
          </a:xfrm>
          <a:prstGeom prst="straightConnector1">
            <a:avLst/>
          </a:prstGeom>
          <a:noFill/>
          <a:ln w="25400" cap="flat" cmpd="sng" algn="ctr">
            <a:solidFill>
              <a:srgbClr val="FF0000">
                <a:alpha val="70000"/>
              </a:srgbClr>
            </a:solidFill>
            <a:prstDash val="solid"/>
            <a:round/>
            <a:headEnd type="none" w="med" len="med"/>
            <a:tailEnd type="arrow"/>
          </a:ln>
          <a:effectLst/>
        </p:spPr>
      </p:cxnSp>
      <p:sp>
        <p:nvSpPr>
          <p:cNvPr id="34" name="矩形 33"/>
          <p:cNvSpPr/>
          <p:nvPr/>
        </p:nvSpPr>
        <p:spPr>
          <a:xfrm>
            <a:off x="1204392" y="2416937"/>
            <a:ext cx="1219200" cy="301621"/>
          </a:xfrm>
          <a:prstGeom prst="rect">
            <a:avLst/>
          </a:prstGeom>
        </p:spPr>
        <p:txBody>
          <a:bodyPr wrap="square">
            <a:spAutoFit/>
          </a:bodyPr>
          <a:lstStyle/>
          <a:p>
            <a:pPr>
              <a:buNone/>
            </a:pPr>
            <a:r>
              <a:rPr lang="en-US" altLang="zh-CN" sz="1600" dirty="0">
                <a:solidFill>
                  <a:srgbClr val="FF0000"/>
                </a:solidFill>
                <a:latin typeface="Calibri" panose="020F0502020204030204" pitchFamily="34" charset="0"/>
                <a:cs typeface="Courier New" panose="02070309020205020404" pitchFamily="49" charset="0"/>
              </a:rPr>
              <a:t>OBJDUMP</a:t>
            </a:r>
            <a:endParaRPr lang="zh-CN" altLang="en-US" sz="1600" dirty="0">
              <a:solidFill>
                <a:srgbClr val="FF0000"/>
              </a:solidFill>
              <a:latin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7665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3896022" cy="432048"/>
          </a:xfrm>
        </p:spPr>
        <p:txBody>
          <a:bodyPr>
            <a:normAutofit/>
          </a:bodyPr>
          <a:lstStyle/>
          <a:p>
            <a:r>
              <a:rPr lang="zh-CN" altLang="en-US" sz="2400" i="0" dirty="0">
                <a:latin typeface="+mn-lt"/>
              </a:rPr>
              <a:t>  链接（静态）</a:t>
            </a:r>
          </a:p>
        </p:txBody>
      </p:sp>
      <p:sp>
        <p:nvSpPr>
          <p:cNvPr id="4" name="Rectangle 3"/>
          <p:cNvSpPr txBox="1">
            <a:spLocks noChangeArrowheads="1"/>
          </p:cNvSpPr>
          <p:nvPr/>
        </p:nvSpPr>
        <p:spPr>
          <a:xfrm>
            <a:off x="1703512" y="935922"/>
            <a:ext cx="7772400" cy="1143000"/>
          </a:xfrm>
          <a:prstGeom prst="rect">
            <a:avLst/>
          </a:prstGeom>
          <a:solidFill>
            <a:srgbClr val="E0E0E0"/>
          </a:solidFill>
          <a:ln>
            <a:solidFill>
              <a:srgbClr val="000004"/>
            </a:solidFill>
          </a:ln>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zh-CN" altLang="en-US" sz="2000" dirty="0">
                <a:latin typeface="Calibri"/>
                <a:cs typeface="Calibri"/>
              </a:rPr>
              <a:t> 程序由编译器驱动程序 </a:t>
            </a:r>
            <a:r>
              <a:rPr lang="en-US" altLang="zh-CN" sz="2000" dirty="0">
                <a:latin typeface="Calibri"/>
                <a:cs typeface="Calibri"/>
              </a:rPr>
              <a:t>(compiler driver)</a:t>
            </a:r>
            <a:r>
              <a:rPr lang="zh-CN" altLang="en-US" sz="2000" dirty="0">
                <a:latin typeface="Calibri"/>
                <a:cs typeface="Calibri"/>
              </a:rPr>
              <a:t>进行编译和链接</a:t>
            </a:r>
            <a:r>
              <a:rPr lang="en-US" sz="2000" dirty="0">
                <a:latin typeface="Calibri"/>
                <a:cs typeface="Calibri"/>
              </a:rPr>
              <a:t>:</a:t>
            </a:r>
          </a:p>
          <a:p>
            <a:pPr lvl="1"/>
            <a:r>
              <a:rPr lang="en-US" dirty="0">
                <a:latin typeface="Courier New" charset="0"/>
              </a:rPr>
              <a:t> </a:t>
            </a:r>
            <a:r>
              <a:rPr lang="en-US" dirty="0" err="1">
                <a:latin typeface="Courier New" charset="0"/>
              </a:rPr>
              <a:t>unix</a:t>
            </a:r>
            <a:r>
              <a:rPr lang="en-US" dirty="0">
                <a:latin typeface="Courier New" charset="0"/>
              </a:rPr>
              <a:t>&gt; </a:t>
            </a:r>
            <a:r>
              <a:rPr lang="en-US" i="1" dirty="0" err="1">
                <a:latin typeface="Courier New" charset="0"/>
              </a:rPr>
              <a:t>gcc</a:t>
            </a:r>
            <a:r>
              <a:rPr lang="en-US" i="1" dirty="0">
                <a:latin typeface="Courier New" charset="0"/>
              </a:rPr>
              <a:t> </a:t>
            </a:r>
            <a:r>
              <a:rPr lang="en-US" i="1" dirty="0">
                <a:solidFill>
                  <a:srgbClr val="FF0000"/>
                </a:solidFill>
                <a:latin typeface="Courier New" charset="0"/>
              </a:rPr>
              <a:t>-g</a:t>
            </a:r>
            <a:r>
              <a:rPr lang="en-US" i="1" dirty="0">
                <a:latin typeface="Courier New" charset="0"/>
              </a:rPr>
              <a:t> -o p </a:t>
            </a:r>
            <a:r>
              <a:rPr lang="en-US" i="1" dirty="0" err="1">
                <a:latin typeface="Courier New" charset="0"/>
              </a:rPr>
              <a:t>main.c</a:t>
            </a:r>
            <a:r>
              <a:rPr lang="en-US" i="1" dirty="0">
                <a:latin typeface="Courier New" charset="0"/>
              </a:rPr>
              <a:t> </a:t>
            </a:r>
            <a:r>
              <a:rPr lang="en-US" i="1" dirty="0" err="1">
                <a:latin typeface="Courier New" charset="0"/>
              </a:rPr>
              <a:t>swap.c</a:t>
            </a:r>
            <a:endParaRPr lang="en-US" i="1" dirty="0">
              <a:latin typeface="Courier New" charset="0"/>
            </a:endParaRPr>
          </a:p>
          <a:p>
            <a:pPr lvl="1"/>
            <a:r>
              <a:rPr lang="en-US" dirty="0">
                <a:latin typeface="Courier New" charset="0"/>
              </a:rPr>
              <a:t> </a:t>
            </a:r>
            <a:r>
              <a:rPr lang="en-US" dirty="0" err="1">
                <a:latin typeface="Courier New" charset="0"/>
              </a:rPr>
              <a:t>unix</a:t>
            </a:r>
            <a:r>
              <a:rPr lang="en-US" dirty="0">
                <a:latin typeface="Courier New" charset="0"/>
              </a:rPr>
              <a:t>&gt; </a:t>
            </a:r>
            <a:r>
              <a:rPr lang="en-US" i="1" dirty="0">
                <a:latin typeface="Courier New" charset="0"/>
              </a:rPr>
              <a:t>./p</a:t>
            </a:r>
          </a:p>
        </p:txBody>
      </p:sp>
      <p:sp>
        <p:nvSpPr>
          <p:cNvPr id="2" name="圆角矩形标注 1"/>
          <p:cNvSpPr/>
          <p:nvPr/>
        </p:nvSpPr>
        <p:spPr bwMode="auto">
          <a:xfrm>
            <a:off x="1919536" y="2708920"/>
            <a:ext cx="1944216" cy="1080120"/>
          </a:xfrm>
          <a:prstGeom prst="wedgeRoundRectCallout">
            <a:avLst>
              <a:gd name="adj1" fmla="val 54679"/>
              <a:gd name="adj2" fmla="val -139821"/>
              <a:gd name="adj3" fmla="val 16667"/>
            </a:avLst>
          </a:prstGeom>
          <a:solidFill>
            <a:srgbClr val="F9FDC7">
              <a:alpha val="50000"/>
            </a:srgbClr>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00000"/>
              </a:lnSpc>
              <a:spcBef>
                <a:spcPct val="0"/>
              </a:spcBef>
              <a:buClrTx/>
              <a:buSzTx/>
              <a:buNone/>
            </a:pPr>
            <a:r>
              <a:rPr lang="zh-CN" altLang="en-US" sz="2000" dirty="0"/>
              <a:t>为了</a:t>
            </a:r>
            <a:r>
              <a:rPr lang="en-US" altLang="zh-CN" sz="2000" dirty="0" err="1"/>
              <a:t>gdb</a:t>
            </a:r>
            <a:r>
              <a:rPr lang="en-US" altLang="zh-CN" sz="2000" dirty="0"/>
              <a:t> </a:t>
            </a:r>
            <a:r>
              <a:rPr lang="zh-CN" altLang="en-US" sz="2000" dirty="0"/>
              <a:t>用，</a:t>
            </a:r>
            <a:endParaRPr lang="en-US" altLang="zh-CN" sz="2000" dirty="0"/>
          </a:p>
          <a:p>
            <a:pPr>
              <a:lnSpc>
                <a:spcPct val="100000"/>
              </a:lnSpc>
              <a:spcBef>
                <a:spcPct val="0"/>
              </a:spcBef>
              <a:buClrTx/>
              <a:buSzTx/>
              <a:buNone/>
            </a:pPr>
            <a:r>
              <a:rPr lang="zh-CN" altLang="en-US" sz="2000" dirty="0"/>
              <a:t>可执行程序包含调试信息</a:t>
            </a:r>
            <a:endParaRPr kumimoji="0" lang="zh-CN" altLang="en-US" sz="2000" i="0" u="none" strike="noStrike" cap="none" normalizeH="0" baseline="0" dirty="0">
              <a:ln>
                <a:noFill/>
              </a:ln>
              <a:solidFill>
                <a:schemeClr val="accent1"/>
              </a:solidFill>
              <a:effectLst/>
            </a:endParaRPr>
          </a:p>
        </p:txBody>
      </p:sp>
      <p:grpSp>
        <p:nvGrpSpPr>
          <p:cNvPr id="6" name="组合 5"/>
          <p:cNvGrpSpPr/>
          <p:nvPr/>
        </p:nvGrpSpPr>
        <p:grpSpPr>
          <a:xfrm>
            <a:off x="3985251" y="2514600"/>
            <a:ext cx="6143197" cy="3960329"/>
            <a:chOff x="1828800" y="2514600"/>
            <a:chExt cx="6143197" cy="3960329"/>
          </a:xfrm>
        </p:grpSpPr>
        <p:sp>
          <p:nvSpPr>
            <p:cNvPr id="7" name="Line 4"/>
            <p:cNvSpPr>
              <a:spLocks noChangeShapeType="1"/>
            </p:cNvSpPr>
            <p:nvPr/>
          </p:nvSpPr>
          <p:spPr bwMode="auto">
            <a:xfrm>
              <a:off x="2667000" y="28876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8" name="Rectangle 5"/>
            <p:cNvSpPr>
              <a:spLocks noChangeArrowheads="1"/>
            </p:cNvSpPr>
            <p:nvPr/>
          </p:nvSpPr>
          <p:spPr bwMode="auto">
            <a:xfrm>
              <a:off x="2057400" y="4945063"/>
              <a:ext cx="2971800" cy="325217"/>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a:latin typeface="Calibri"/>
                  <a:cs typeface="Calibri"/>
                </a:rPr>
                <a:t>Linker (ld)</a:t>
              </a:r>
            </a:p>
          </p:txBody>
        </p:sp>
        <p:sp>
          <p:nvSpPr>
            <p:cNvPr id="9" name="Rectangle 6"/>
            <p:cNvSpPr>
              <a:spLocks noChangeArrowheads="1"/>
            </p:cNvSpPr>
            <p:nvPr/>
          </p:nvSpPr>
          <p:spPr bwMode="auto">
            <a:xfrm>
              <a:off x="1828800" y="3257550"/>
              <a:ext cx="175260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dirty="0">
                  <a:latin typeface="Calibri"/>
                  <a:cs typeface="Calibri"/>
                </a:rPr>
                <a:t>Translators</a:t>
              </a:r>
            </a:p>
            <a:p>
              <a:pPr algn="ctr">
                <a:buNone/>
              </a:pPr>
              <a:r>
                <a:rPr lang="en-US" sz="1800" dirty="0">
                  <a:latin typeface="Calibri"/>
                  <a:cs typeface="Calibri"/>
                </a:rPr>
                <a:t>(</a:t>
              </a:r>
              <a:r>
                <a:rPr lang="en-US" sz="1800" dirty="0" err="1">
                  <a:latin typeface="Calibri"/>
                  <a:cs typeface="Calibri"/>
                </a:rPr>
                <a:t>cpp</a:t>
              </a:r>
              <a:r>
                <a:rPr lang="en-US" sz="1800" dirty="0">
                  <a:latin typeface="Calibri"/>
                  <a:cs typeface="Calibri"/>
                </a:rPr>
                <a:t>, cc1, as)</a:t>
              </a:r>
            </a:p>
          </p:txBody>
        </p:sp>
        <p:sp>
          <p:nvSpPr>
            <p:cNvPr id="10" name="Text Box 7"/>
            <p:cNvSpPr txBox="1">
              <a:spLocks noChangeArrowheads="1"/>
            </p:cNvSpPr>
            <p:nvPr/>
          </p:nvSpPr>
          <p:spPr bwMode="auto">
            <a:xfrm>
              <a:off x="2133600" y="2514600"/>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main.c</a:t>
              </a:r>
              <a:endParaRPr lang="en-US" sz="1800" dirty="0">
                <a:latin typeface="Courier New"/>
                <a:cs typeface="Courier New"/>
              </a:endParaRPr>
            </a:p>
          </p:txBody>
        </p:sp>
        <p:sp>
          <p:nvSpPr>
            <p:cNvPr id="11" name="Text Box 8"/>
            <p:cNvSpPr txBox="1">
              <a:spLocks noChangeArrowheads="1"/>
            </p:cNvSpPr>
            <p:nvPr/>
          </p:nvSpPr>
          <p:spPr bwMode="auto">
            <a:xfrm>
              <a:off x="2268538" y="4253346"/>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a:latin typeface="Courier New"/>
                  <a:cs typeface="Courier New"/>
                </a:rPr>
                <a:t>main.o</a:t>
              </a:r>
            </a:p>
          </p:txBody>
        </p:sp>
        <p:sp>
          <p:nvSpPr>
            <p:cNvPr id="12" name="Rectangle 9"/>
            <p:cNvSpPr>
              <a:spLocks noChangeArrowheads="1"/>
            </p:cNvSpPr>
            <p:nvPr/>
          </p:nvSpPr>
          <p:spPr bwMode="auto">
            <a:xfrm>
              <a:off x="3733800" y="3257550"/>
              <a:ext cx="1797050" cy="666750"/>
            </a:xfrm>
            <a:prstGeom prst="rect">
              <a:avLst/>
            </a:prstGeom>
            <a:solidFill>
              <a:srgbClr val="DEDFF5"/>
            </a:solidFill>
            <a:ln w="28575">
              <a:solidFill>
                <a:schemeClr val="tx1"/>
              </a:solidFill>
              <a:miter lim="800000"/>
              <a:headEnd/>
              <a:tailEnd/>
            </a:ln>
            <a:effectLst/>
          </p:spPr>
          <p:txBody>
            <a:bodyPr lIns="90487" tIns="44450" rIns="90487" bIns="44450">
              <a:prstTxWarp prst="textNoShape">
                <a:avLst/>
              </a:prstTxWarp>
              <a:spAutoFit/>
            </a:bodyPr>
            <a:lstStyle/>
            <a:p>
              <a:pPr algn="ctr">
                <a:buNone/>
              </a:pPr>
              <a:r>
                <a:rPr lang="en-US" sz="1800" dirty="0">
                  <a:latin typeface="Calibri"/>
                  <a:cs typeface="Calibri"/>
                </a:rPr>
                <a:t>Translators</a:t>
              </a:r>
            </a:p>
            <a:p>
              <a:pPr algn="ctr">
                <a:buNone/>
              </a:pPr>
              <a:r>
                <a:rPr lang="en-US" sz="1800" dirty="0">
                  <a:latin typeface="Calibri"/>
                  <a:cs typeface="Calibri"/>
                </a:rPr>
                <a:t>(</a:t>
              </a:r>
              <a:r>
                <a:rPr lang="en-US" sz="1800" dirty="0" err="1">
                  <a:latin typeface="Calibri"/>
                  <a:cs typeface="Calibri"/>
                </a:rPr>
                <a:t>cpp</a:t>
              </a:r>
              <a:r>
                <a:rPr lang="en-US" sz="1800" dirty="0">
                  <a:latin typeface="Calibri"/>
                  <a:cs typeface="Calibri"/>
                </a:rPr>
                <a:t>, cc1, as)</a:t>
              </a:r>
            </a:p>
          </p:txBody>
        </p:sp>
        <p:sp>
          <p:nvSpPr>
            <p:cNvPr id="13" name="Text Box 10"/>
            <p:cNvSpPr txBox="1">
              <a:spLocks noChangeArrowheads="1"/>
            </p:cNvSpPr>
            <p:nvPr/>
          </p:nvSpPr>
          <p:spPr bwMode="auto">
            <a:xfrm>
              <a:off x="4191000" y="2514600"/>
              <a:ext cx="1011815"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swap.c</a:t>
              </a:r>
              <a:endParaRPr lang="en-US" sz="1800" dirty="0">
                <a:latin typeface="Courier New"/>
                <a:cs typeface="Courier New"/>
              </a:endParaRPr>
            </a:p>
          </p:txBody>
        </p:sp>
        <p:sp>
          <p:nvSpPr>
            <p:cNvPr id="14" name="Text Box 11"/>
            <p:cNvSpPr txBox="1">
              <a:spLocks noChangeArrowheads="1"/>
            </p:cNvSpPr>
            <p:nvPr/>
          </p:nvSpPr>
          <p:spPr bwMode="auto">
            <a:xfrm>
              <a:off x="4201030" y="4253346"/>
              <a:ext cx="1011815" cy="327782"/>
            </a:xfrm>
            <a:prstGeom prst="rect">
              <a:avLst/>
            </a:prstGeom>
            <a:noFill/>
            <a:ln w="25400">
              <a:noFill/>
              <a:miter lim="800000"/>
              <a:headEnd/>
              <a:tailEnd/>
            </a:ln>
            <a:effectLst/>
          </p:spPr>
          <p:txBody>
            <a:bodyPr wrap="none">
              <a:prstTxWarp prst="textNoShape">
                <a:avLst/>
              </a:prstTxWarp>
              <a:spAutoFit/>
            </a:bodyPr>
            <a:lstStyle/>
            <a:p>
              <a:pPr algn="ctr">
                <a:buNone/>
              </a:pPr>
              <a:r>
                <a:rPr lang="en-US" sz="1800">
                  <a:latin typeface="Courier New"/>
                  <a:cs typeface="Courier New"/>
                </a:rPr>
                <a:t>swap.o</a:t>
              </a:r>
            </a:p>
          </p:txBody>
        </p:sp>
        <p:sp>
          <p:nvSpPr>
            <p:cNvPr id="15" name="Text Box 12"/>
            <p:cNvSpPr txBox="1">
              <a:spLocks noChangeArrowheads="1"/>
            </p:cNvSpPr>
            <p:nvPr/>
          </p:nvSpPr>
          <p:spPr bwMode="auto">
            <a:xfrm>
              <a:off x="3413125" y="5637213"/>
              <a:ext cx="322524"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dirty="0" err="1">
                  <a:latin typeface="Courier New"/>
                  <a:cs typeface="Courier New"/>
                </a:rPr>
                <a:t>p</a:t>
              </a:r>
              <a:endParaRPr lang="en-US" sz="1800" dirty="0">
                <a:latin typeface="Courier New"/>
                <a:cs typeface="Courier New"/>
              </a:endParaRPr>
            </a:p>
          </p:txBody>
        </p:sp>
        <p:sp>
          <p:nvSpPr>
            <p:cNvPr id="16" name="Line 13"/>
            <p:cNvSpPr>
              <a:spLocks noChangeShapeType="1"/>
            </p:cNvSpPr>
            <p:nvPr/>
          </p:nvSpPr>
          <p:spPr bwMode="auto">
            <a:xfrm>
              <a:off x="4659313" y="28876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7" name="Line 14"/>
            <p:cNvSpPr>
              <a:spLocks noChangeShapeType="1"/>
            </p:cNvSpPr>
            <p:nvPr/>
          </p:nvSpPr>
          <p:spPr bwMode="auto">
            <a:xfrm>
              <a:off x="2667000" y="39544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8" name="Line 15"/>
            <p:cNvSpPr>
              <a:spLocks noChangeShapeType="1"/>
            </p:cNvSpPr>
            <p:nvPr/>
          </p:nvSpPr>
          <p:spPr bwMode="auto">
            <a:xfrm>
              <a:off x="4659313" y="39544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19" name="Line 16"/>
            <p:cNvSpPr>
              <a:spLocks noChangeShapeType="1"/>
            </p:cNvSpPr>
            <p:nvPr/>
          </p:nvSpPr>
          <p:spPr bwMode="auto">
            <a:xfrm>
              <a:off x="4659313" y="45640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0" name="Line 17"/>
            <p:cNvSpPr>
              <a:spLocks noChangeShapeType="1"/>
            </p:cNvSpPr>
            <p:nvPr/>
          </p:nvSpPr>
          <p:spPr bwMode="auto">
            <a:xfrm>
              <a:off x="3559175" y="5337175"/>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1" name="Line 18"/>
            <p:cNvSpPr>
              <a:spLocks noChangeShapeType="1"/>
            </p:cNvSpPr>
            <p:nvPr/>
          </p:nvSpPr>
          <p:spPr bwMode="auto">
            <a:xfrm>
              <a:off x="2667000" y="4564063"/>
              <a:ext cx="0" cy="381000"/>
            </a:xfrm>
            <a:prstGeom prst="line">
              <a:avLst/>
            </a:prstGeom>
            <a:noFill/>
            <a:ln w="28575">
              <a:solidFill>
                <a:schemeClr val="tx1"/>
              </a:solidFill>
              <a:round/>
              <a:headEnd/>
              <a:tailEnd type="triangle" w="med" len="med"/>
            </a:ln>
            <a:effectLst/>
          </p:spPr>
          <p:txBody>
            <a:bodyPr lIns="90487" tIns="44450" rIns="90487" bIns="44450">
              <a:prstTxWarp prst="textNoShape">
                <a:avLst/>
              </a:prstTxWarp>
              <a:spAutoFit/>
            </a:bodyPr>
            <a:lstStyle/>
            <a:p>
              <a:pPr>
                <a:buNone/>
              </a:pPr>
              <a:endParaRPr lang="en-US" sz="1800"/>
            </a:p>
          </p:txBody>
        </p:sp>
        <p:sp>
          <p:nvSpPr>
            <p:cNvPr id="22" name="Text Box 19"/>
            <p:cNvSpPr txBox="1">
              <a:spLocks noChangeArrowheads="1"/>
            </p:cNvSpPr>
            <p:nvPr/>
          </p:nvSpPr>
          <p:spPr bwMode="auto">
            <a:xfrm>
              <a:off x="5683250" y="2566988"/>
              <a:ext cx="1268232" cy="327782"/>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Source files</a:t>
              </a:r>
            </a:p>
          </p:txBody>
        </p:sp>
        <p:sp>
          <p:nvSpPr>
            <p:cNvPr id="23" name="Text Box 20"/>
            <p:cNvSpPr txBox="1">
              <a:spLocks noChangeArrowheads="1"/>
            </p:cNvSpPr>
            <p:nvPr/>
          </p:nvSpPr>
          <p:spPr bwMode="auto">
            <a:xfrm>
              <a:off x="5619750" y="4111625"/>
              <a:ext cx="2352247" cy="674031"/>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Separately compiled</a:t>
              </a:r>
            </a:p>
            <a:p>
              <a:pPr>
                <a:buNone/>
              </a:pPr>
              <a:r>
                <a:rPr lang="en-US" sz="1800" i="1" dirty="0" err="1">
                  <a:solidFill>
                    <a:srgbClr val="C00000"/>
                  </a:solidFill>
                  <a:latin typeface="Calibri"/>
                  <a:cs typeface="Calibri"/>
                </a:rPr>
                <a:t>relocatable</a:t>
              </a:r>
              <a:r>
                <a:rPr lang="en-US" sz="1800" i="1" dirty="0">
                  <a:solidFill>
                    <a:srgbClr val="C00000"/>
                  </a:solidFill>
                  <a:latin typeface="Calibri"/>
                  <a:cs typeface="Calibri"/>
                </a:rPr>
                <a:t> object files</a:t>
              </a:r>
            </a:p>
          </p:txBody>
        </p:sp>
        <p:sp>
          <p:nvSpPr>
            <p:cNvPr id="24" name="Text Box 21"/>
            <p:cNvSpPr txBox="1">
              <a:spLocks noChangeArrowheads="1"/>
            </p:cNvSpPr>
            <p:nvPr/>
          </p:nvSpPr>
          <p:spPr bwMode="auto">
            <a:xfrm>
              <a:off x="3886200" y="5454650"/>
              <a:ext cx="4028090" cy="1020279"/>
            </a:xfrm>
            <a:prstGeom prst="rect">
              <a:avLst/>
            </a:prstGeom>
            <a:noFill/>
            <a:ln w="25400">
              <a:noFill/>
              <a:miter lim="800000"/>
              <a:headEnd/>
              <a:tailEnd/>
            </a:ln>
            <a:effectLst/>
          </p:spPr>
          <p:txBody>
            <a:bodyPr wrap="none">
              <a:prstTxWarp prst="textNoShape">
                <a:avLst/>
              </a:prstTxWarp>
              <a:spAutoFit/>
            </a:bodyPr>
            <a:lstStyle/>
            <a:p>
              <a:pPr>
                <a:buNone/>
              </a:pPr>
              <a:r>
                <a:rPr lang="en-US" sz="1800" i="1" dirty="0">
                  <a:solidFill>
                    <a:srgbClr val="C00000"/>
                  </a:solidFill>
                  <a:latin typeface="Calibri"/>
                  <a:cs typeface="Calibri"/>
                </a:rPr>
                <a:t>Fully linked </a:t>
              </a:r>
              <a:r>
                <a:rPr lang="en-US" sz="1800" i="1" u="sng" dirty="0">
                  <a:solidFill>
                    <a:srgbClr val="C00000"/>
                  </a:solidFill>
                  <a:latin typeface="Calibri"/>
                  <a:cs typeface="Calibri"/>
                </a:rPr>
                <a:t>executable</a:t>
              </a:r>
              <a:r>
                <a:rPr lang="en-US" sz="1800" i="1" dirty="0">
                  <a:solidFill>
                    <a:srgbClr val="C00000"/>
                  </a:solidFill>
                  <a:latin typeface="Calibri"/>
                  <a:cs typeface="Calibri"/>
                </a:rPr>
                <a:t> object file</a:t>
              </a:r>
            </a:p>
            <a:p>
              <a:pPr>
                <a:buNone/>
              </a:pPr>
              <a:r>
                <a:rPr lang="en-US" sz="1800" i="1" dirty="0">
                  <a:solidFill>
                    <a:srgbClr val="C00000"/>
                  </a:solidFill>
                  <a:latin typeface="Calibri"/>
                  <a:cs typeface="Calibri"/>
                </a:rPr>
                <a:t>(contains code and data for all functions</a:t>
              </a:r>
            </a:p>
            <a:p>
              <a:pPr>
                <a:buNone/>
              </a:pPr>
              <a:r>
                <a:rPr lang="en-US" sz="1800" i="1" dirty="0">
                  <a:solidFill>
                    <a:srgbClr val="C00000"/>
                  </a:solidFill>
                  <a:latin typeface="Calibri"/>
                  <a:cs typeface="Calibri"/>
                </a:rPr>
                <a:t>defined in </a:t>
              </a:r>
              <a:r>
                <a:rPr lang="en-US" sz="1800" i="1" dirty="0" err="1">
                  <a:solidFill>
                    <a:srgbClr val="C00000"/>
                  </a:solidFill>
                  <a:latin typeface="Courier New"/>
                  <a:cs typeface="Courier New"/>
                </a:rPr>
                <a:t>main.c</a:t>
              </a:r>
              <a:r>
                <a:rPr lang="en-US" sz="1800" i="1" dirty="0">
                  <a:solidFill>
                    <a:srgbClr val="C00000"/>
                  </a:solidFill>
                  <a:latin typeface="Courier New"/>
                  <a:cs typeface="Courier New"/>
                </a:rPr>
                <a:t> and </a:t>
              </a:r>
              <a:r>
                <a:rPr lang="en-US" sz="1800" i="1" dirty="0" err="1">
                  <a:solidFill>
                    <a:srgbClr val="C00000"/>
                  </a:solidFill>
                  <a:latin typeface="Courier New"/>
                  <a:cs typeface="Courier New"/>
                </a:rPr>
                <a:t>swap.c</a:t>
              </a:r>
              <a:r>
                <a:rPr lang="en-US" sz="1800" i="1" dirty="0">
                  <a:solidFill>
                    <a:srgbClr val="C00000"/>
                  </a:solidFill>
                  <a:latin typeface="Calibri"/>
                  <a:cs typeface="Calibri"/>
                </a:rPr>
                <a:t>)</a:t>
              </a:r>
            </a:p>
          </p:txBody>
        </p:sp>
      </p:grpSp>
    </p:spTree>
    <p:extLst>
      <p:ext uri="{BB962C8B-B14F-4D97-AF65-F5344CB8AC3E}">
        <p14:creationId xmlns:p14="http://schemas.microsoft.com/office/powerpoint/2010/main" val="37958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最终可执行目标文件（已重定位）</a:t>
            </a:r>
            <a:endParaRPr lang="zh-CN" altLang="en-US" sz="2400" i="0" dirty="0">
              <a:latin typeface="+mn-lt"/>
            </a:endParaRPr>
          </a:p>
        </p:txBody>
      </p:sp>
      <p:sp>
        <p:nvSpPr>
          <p:cNvPr id="4" name="Rectangle 3"/>
          <p:cNvSpPr txBox="1">
            <a:spLocks noChangeArrowheads="1"/>
          </p:cNvSpPr>
          <p:nvPr/>
        </p:nvSpPr>
        <p:spPr bwMode="auto">
          <a:xfrm>
            <a:off x="360040" y="791968"/>
            <a:ext cx="2855640" cy="5488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000" dirty="0"/>
              <a:t> </a:t>
            </a:r>
            <a:r>
              <a:rPr lang="zh-CN" altLang="en-US" sz="2000" dirty="0"/>
              <a:t>已重定位的 </a:t>
            </a:r>
            <a:r>
              <a:rPr lang="en-US" altLang="zh-CN" sz="2000" dirty="0"/>
              <a:t>.text </a:t>
            </a:r>
            <a:r>
              <a:rPr lang="zh-CN" altLang="en-US" sz="2000" dirty="0"/>
              <a:t>节</a:t>
            </a:r>
            <a:endParaRPr lang="en-US" altLang="zh-CN" sz="2000"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3957605"/>
            <a:ext cx="3872050" cy="1158935"/>
          </a:xfrm>
          <a:prstGeom prst="rect">
            <a:avLst/>
          </a:prstGeom>
          <a:noFill/>
          <a:ln w="19050">
            <a:solidFill>
              <a:srgbClr val="7030A0">
                <a:alpha val="70000"/>
              </a:srgbClr>
            </a:solidFill>
            <a:miter lim="800000"/>
            <a:headEnd/>
            <a:tailEnd/>
          </a:ln>
          <a:extLst>
            <a:ext uri="{909E8E84-426E-40DD-AFC4-6F175D3DCCD1}">
              <a14:hiddenFill xmlns:a14="http://schemas.microsoft.com/office/drawing/2010/main">
                <a:solidFill>
                  <a:schemeClr val="accent1"/>
                </a:solidFill>
              </a14:hiddenFill>
            </a:ext>
          </a:extLst>
        </p:spPr>
      </p:pic>
      <p:grpSp>
        <p:nvGrpSpPr>
          <p:cNvPr id="2" name="组合 1"/>
          <p:cNvGrpSpPr/>
          <p:nvPr/>
        </p:nvGrpSpPr>
        <p:grpSpPr>
          <a:xfrm>
            <a:off x="4356506" y="882650"/>
            <a:ext cx="7500134" cy="5822950"/>
            <a:chOff x="3359696" y="882650"/>
            <a:chExt cx="7500134" cy="5822950"/>
          </a:xfrm>
        </p:grpSpPr>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696" y="882650"/>
              <a:ext cx="7500134" cy="582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椭圆 10"/>
            <p:cNvSpPr/>
            <p:nvPr/>
          </p:nvSpPr>
          <p:spPr bwMode="auto">
            <a:xfrm>
              <a:off x="9986556" y="4145280"/>
              <a:ext cx="76200" cy="152400"/>
            </a:xfrm>
            <a:prstGeom prst="ellipse">
              <a:avLst/>
            </a:prstGeom>
            <a:solidFill>
              <a:schemeClr val="bg1"/>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zh-CN" altLang="en-US" dirty="0">
                <a:latin typeface="Calibri" pitchFamily="34" charset="0"/>
              </a:endParaRPr>
            </a:p>
          </p:txBody>
        </p:sp>
        <p:sp>
          <p:nvSpPr>
            <p:cNvPr id="12" name="椭圆 11"/>
            <p:cNvSpPr/>
            <p:nvPr/>
          </p:nvSpPr>
          <p:spPr bwMode="auto">
            <a:xfrm>
              <a:off x="9984016" y="5902960"/>
              <a:ext cx="76200" cy="152400"/>
            </a:xfrm>
            <a:prstGeom prst="ellipse">
              <a:avLst/>
            </a:prstGeom>
            <a:solidFill>
              <a:schemeClr val="bg1"/>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zh-CN" altLang="en-US" dirty="0">
                <a:latin typeface="Calibri" pitchFamily="34" charset="0"/>
              </a:endParaRPr>
            </a:p>
          </p:txBody>
        </p:sp>
        <p:sp>
          <p:nvSpPr>
            <p:cNvPr id="13" name="TextBox 12"/>
            <p:cNvSpPr txBox="1"/>
            <p:nvPr/>
          </p:nvSpPr>
          <p:spPr>
            <a:xfrm>
              <a:off x="5036096" y="1732588"/>
              <a:ext cx="1103768"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14" name="TextBox 13"/>
            <p:cNvSpPr txBox="1"/>
            <p:nvPr/>
          </p:nvSpPr>
          <p:spPr>
            <a:xfrm>
              <a:off x="5306191" y="4094033"/>
              <a:ext cx="1103768"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15" name="TextBox 14"/>
            <p:cNvSpPr txBox="1"/>
            <p:nvPr/>
          </p:nvSpPr>
          <p:spPr>
            <a:xfrm>
              <a:off x="5034587" y="4365638"/>
              <a:ext cx="1103768"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16" name="TextBox 15"/>
            <p:cNvSpPr txBox="1"/>
            <p:nvPr/>
          </p:nvSpPr>
          <p:spPr>
            <a:xfrm>
              <a:off x="5315244" y="4754937"/>
              <a:ext cx="1372356"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17" name="TextBox 16"/>
            <p:cNvSpPr txBox="1"/>
            <p:nvPr/>
          </p:nvSpPr>
          <p:spPr>
            <a:xfrm>
              <a:off x="4754306" y="5005059"/>
              <a:ext cx="833674"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18" name="TextBox 17"/>
            <p:cNvSpPr txBox="1"/>
            <p:nvPr/>
          </p:nvSpPr>
          <p:spPr>
            <a:xfrm>
              <a:off x="5034587" y="5859459"/>
              <a:ext cx="1103768"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20" name="TextBox 19"/>
            <p:cNvSpPr txBox="1"/>
            <p:nvPr/>
          </p:nvSpPr>
          <p:spPr>
            <a:xfrm>
              <a:off x="9989096" y="4114800"/>
              <a:ext cx="551884"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21" name="TextBox 20"/>
            <p:cNvSpPr txBox="1"/>
            <p:nvPr/>
          </p:nvSpPr>
          <p:spPr>
            <a:xfrm>
              <a:off x="9989096" y="5873038"/>
              <a:ext cx="551884" cy="22296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grpSp>
      <p:sp>
        <p:nvSpPr>
          <p:cNvPr id="22" name="Rectangle 3"/>
          <p:cNvSpPr txBox="1">
            <a:spLocks noChangeArrowheads="1"/>
          </p:cNvSpPr>
          <p:nvPr/>
        </p:nvSpPr>
        <p:spPr bwMode="auto">
          <a:xfrm>
            <a:off x="360040" y="3453549"/>
            <a:ext cx="2855640" cy="5488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000" dirty="0"/>
              <a:t> </a:t>
            </a:r>
            <a:r>
              <a:rPr lang="zh-CN" altLang="en-US" sz="2000" dirty="0"/>
              <a:t>已重定位的 </a:t>
            </a:r>
            <a:r>
              <a:rPr lang="en-US" altLang="zh-CN" sz="2000" dirty="0"/>
              <a:t>.</a:t>
            </a:r>
            <a:r>
              <a:rPr lang="en-US" altLang="zh-CN" sz="2000" dirty="0">
                <a:latin typeface="Calibri" pitchFamily="34" charset="0"/>
                <a:cs typeface="Calibri" pitchFamily="34" charset="0"/>
              </a:rPr>
              <a:t> data</a:t>
            </a:r>
            <a:r>
              <a:rPr lang="en-US" altLang="zh-CN" sz="2000" dirty="0"/>
              <a:t> </a:t>
            </a:r>
            <a:r>
              <a:rPr lang="zh-CN" altLang="en-US" sz="2000" dirty="0"/>
              <a:t>节</a:t>
            </a:r>
            <a:endParaRPr lang="en-US" altLang="zh-CN" sz="2000" dirty="0"/>
          </a:p>
        </p:txBody>
      </p:sp>
      <p:sp>
        <p:nvSpPr>
          <p:cNvPr id="5" name="文本框 4"/>
          <p:cNvSpPr txBox="1"/>
          <p:nvPr/>
        </p:nvSpPr>
        <p:spPr>
          <a:xfrm>
            <a:off x="50255" y="5295896"/>
            <a:ext cx="4524514" cy="1366528"/>
          </a:xfrm>
          <a:prstGeom prst="rect">
            <a:avLst/>
          </a:prstGeom>
          <a:noFill/>
        </p:spPr>
        <p:txBody>
          <a:bodyPr wrap="square" rtlCol="0">
            <a:spAutoFit/>
          </a:bodyPr>
          <a:lstStyle/>
          <a:p>
            <a:pPr>
              <a:buNone/>
            </a:pPr>
            <a:r>
              <a:rPr lang="en-US" altLang="zh-CN" dirty="0"/>
              <a:t>&amp;</a:t>
            </a:r>
            <a:r>
              <a:rPr lang="en-US" altLang="zh-CN" dirty="0" err="1"/>
              <a:t>buf</a:t>
            </a:r>
            <a:r>
              <a:rPr lang="en-US" altLang="zh-CN" dirty="0"/>
              <a:t>[0]</a:t>
            </a:r>
            <a:r>
              <a:rPr lang="zh-CN" altLang="en-US" dirty="0"/>
              <a:t>：</a:t>
            </a:r>
            <a:r>
              <a:rPr lang="en-US" altLang="zh-CN" dirty="0"/>
              <a:t>0x08049454</a:t>
            </a:r>
            <a:endParaRPr lang="zh-CN" altLang="en-US" dirty="0"/>
          </a:p>
          <a:p>
            <a:pPr>
              <a:buNone/>
            </a:pPr>
            <a:r>
              <a:rPr lang="en-US" altLang="zh-CN" dirty="0"/>
              <a:t>&amp;</a:t>
            </a:r>
            <a:r>
              <a:rPr lang="en-US" altLang="zh-CN" dirty="0" err="1"/>
              <a:t>buf</a:t>
            </a:r>
            <a:r>
              <a:rPr lang="en-US" altLang="zh-CN" dirty="0"/>
              <a:t>[1]</a:t>
            </a:r>
            <a:r>
              <a:rPr lang="zh-CN" altLang="en-US" dirty="0"/>
              <a:t>：</a:t>
            </a:r>
            <a:r>
              <a:rPr lang="en-US" altLang="zh-CN" dirty="0"/>
              <a:t>0x08049458</a:t>
            </a:r>
          </a:p>
          <a:p>
            <a:pPr>
              <a:buNone/>
            </a:pPr>
            <a:r>
              <a:rPr lang="en-US" altLang="zh-CN" dirty="0"/>
              <a:t>&amp;bufp0:     0x0804945c</a:t>
            </a:r>
          </a:p>
          <a:p>
            <a:pPr>
              <a:buNone/>
            </a:pPr>
            <a:r>
              <a:rPr lang="en-US" altLang="zh-CN" dirty="0">
                <a:solidFill>
                  <a:schemeClr val="accent2"/>
                </a:solidFill>
              </a:rPr>
              <a:t>&amp;bufp1:     0x08049548  //</a:t>
            </a:r>
            <a:r>
              <a:rPr lang="zh-CN" altLang="en-US" dirty="0">
                <a:solidFill>
                  <a:schemeClr val="accent2"/>
                </a:solidFill>
              </a:rPr>
              <a:t>运行时分配内存</a:t>
            </a:r>
          </a:p>
        </p:txBody>
      </p:sp>
      <p:sp>
        <p:nvSpPr>
          <p:cNvPr id="6" name="文本框 5"/>
          <p:cNvSpPr txBox="1"/>
          <p:nvPr/>
        </p:nvSpPr>
        <p:spPr>
          <a:xfrm>
            <a:off x="1055440" y="1732588"/>
            <a:ext cx="3384376" cy="327782"/>
          </a:xfrm>
          <a:prstGeom prst="rect">
            <a:avLst/>
          </a:prstGeom>
          <a:noFill/>
        </p:spPr>
        <p:txBody>
          <a:bodyPr wrap="square" rtlCol="0">
            <a:spAutoFit/>
          </a:bodyPr>
          <a:lstStyle/>
          <a:p>
            <a:pPr>
              <a:buNone/>
            </a:pPr>
            <a:r>
              <a:rPr lang="en-US" altLang="zh-CN" dirty="0">
                <a:solidFill>
                  <a:schemeClr val="accent2"/>
                </a:solidFill>
              </a:rPr>
              <a:t>0x080483c8=0x080483bf+9</a:t>
            </a:r>
            <a:endParaRPr lang="zh-CN" altLang="en-US" dirty="0">
              <a:solidFill>
                <a:schemeClr val="accent2"/>
              </a:solidFill>
            </a:endParaRPr>
          </a:p>
        </p:txBody>
      </p:sp>
      <p:cxnSp>
        <p:nvCxnSpPr>
          <p:cNvPr id="8" name="直接箭头连接符 7"/>
          <p:cNvCxnSpPr/>
          <p:nvPr/>
        </p:nvCxnSpPr>
        <p:spPr bwMode="auto">
          <a:xfrm flipV="1">
            <a:off x="2756347" y="2060370"/>
            <a:ext cx="216024" cy="300306"/>
          </a:xfrm>
          <a:prstGeom prst="straightConnector1">
            <a:avLst/>
          </a:prstGeom>
          <a:noFill/>
          <a:ln w="12700" cap="flat" cmpd="sng" algn="ctr">
            <a:solidFill>
              <a:schemeClr val="tx1"/>
            </a:solidFill>
            <a:prstDash val="solid"/>
            <a:round/>
            <a:headEnd type="none" w="med" len="med"/>
            <a:tailEnd type="triangle"/>
          </a:ln>
          <a:effectLst/>
        </p:spPr>
      </p:cxnSp>
      <p:sp>
        <p:nvSpPr>
          <p:cNvPr id="23" name="文本框 22"/>
          <p:cNvSpPr txBox="1"/>
          <p:nvPr/>
        </p:nvSpPr>
        <p:spPr>
          <a:xfrm>
            <a:off x="2423592" y="2321405"/>
            <a:ext cx="1263208" cy="327782"/>
          </a:xfrm>
          <a:prstGeom prst="rect">
            <a:avLst/>
          </a:prstGeom>
          <a:noFill/>
        </p:spPr>
        <p:txBody>
          <a:bodyPr wrap="square" rtlCol="0">
            <a:spAutoFit/>
          </a:bodyPr>
          <a:lstStyle/>
          <a:p>
            <a:pPr>
              <a:buNone/>
            </a:pPr>
            <a:r>
              <a:rPr lang="en-US" altLang="zh-CN" dirty="0"/>
              <a:t>PC</a:t>
            </a:r>
          </a:p>
        </p:txBody>
      </p:sp>
      <p:cxnSp>
        <p:nvCxnSpPr>
          <p:cNvPr id="25" name="直接箭头连接符 24"/>
          <p:cNvCxnSpPr/>
          <p:nvPr/>
        </p:nvCxnSpPr>
        <p:spPr bwMode="auto">
          <a:xfrm flipV="1">
            <a:off x="3692451" y="2060848"/>
            <a:ext cx="216024" cy="300306"/>
          </a:xfrm>
          <a:prstGeom prst="straightConnector1">
            <a:avLst/>
          </a:prstGeom>
          <a:noFill/>
          <a:ln w="12700" cap="flat" cmpd="sng" algn="ctr">
            <a:solidFill>
              <a:schemeClr val="tx1"/>
            </a:solidFill>
            <a:prstDash val="solid"/>
            <a:round/>
            <a:headEnd type="none" w="med" len="med"/>
            <a:tailEnd type="triangle"/>
          </a:ln>
          <a:effectLst/>
        </p:spPr>
      </p:cxnSp>
      <p:sp>
        <p:nvSpPr>
          <p:cNvPr id="26" name="文本框 25"/>
          <p:cNvSpPr txBox="1"/>
          <p:nvPr/>
        </p:nvSpPr>
        <p:spPr>
          <a:xfrm>
            <a:off x="3359696" y="2321883"/>
            <a:ext cx="1263208" cy="327782"/>
          </a:xfrm>
          <a:prstGeom prst="rect">
            <a:avLst/>
          </a:prstGeom>
          <a:noFill/>
        </p:spPr>
        <p:txBody>
          <a:bodyPr wrap="square" rtlCol="0">
            <a:spAutoFit/>
          </a:bodyPr>
          <a:lstStyle/>
          <a:p>
            <a:pPr>
              <a:buNone/>
            </a:pPr>
            <a:r>
              <a:rPr lang="en-US" altLang="zh-CN" dirty="0"/>
              <a:t>offset</a:t>
            </a:r>
          </a:p>
        </p:txBody>
      </p:sp>
    </p:spTree>
    <p:extLst>
      <p:ext uri="{BB962C8B-B14F-4D97-AF65-F5344CB8AC3E}">
        <p14:creationId xmlns:p14="http://schemas.microsoft.com/office/powerpoint/2010/main" val="636555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solidFill>
                  <a:srgbClr val="DDDDDD"/>
                </a:solidFill>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649486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可执行目标文件</a:t>
            </a:r>
            <a:endParaRPr lang="zh-CN" altLang="en-US" sz="2400" i="0" dirty="0">
              <a:latin typeface="+mn-lt"/>
            </a:endParaRPr>
          </a:p>
        </p:txBody>
      </p:sp>
      <p:sp>
        <p:nvSpPr>
          <p:cNvPr id="6" name="Rectangle 3"/>
          <p:cNvSpPr txBox="1">
            <a:spLocks noChangeArrowheads="1"/>
          </p:cNvSpPr>
          <p:nvPr/>
        </p:nvSpPr>
        <p:spPr bwMode="auto">
          <a:xfrm>
            <a:off x="263352" y="836712"/>
            <a:ext cx="11496600" cy="544534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altLang="zh-CN" sz="2400" dirty="0"/>
              <a:t> </a:t>
            </a:r>
            <a:r>
              <a:rPr lang="zh-CN" altLang="en-US" sz="2400" dirty="0"/>
              <a:t>典型的</a:t>
            </a:r>
            <a:r>
              <a:rPr lang="en-US" altLang="zh-CN" sz="2400" dirty="0"/>
              <a:t>ELF</a:t>
            </a:r>
            <a:r>
              <a:rPr lang="zh-CN" altLang="en-US" sz="2400" dirty="0"/>
              <a:t>可执行目标文件</a:t>
            </a:r>
            <a:endParaRPr lang="zh-CN" altLang="en-US" sz="2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844824"/>
            <a:ext cx="6768752" cy="422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07568" y="4044814"/>
            <a:ext cx="1440160" cy="327782"/>
          </a:xfrm>
          <a:prstGeom prst="rect">
            <a:avLst/>
          </a:prstGeom>
          <a:noFill/>
        </p:spPr>
        <p:txBody>
          <a:bodyPr wrap="square" rtlCol="0">
            <a:spAutoFit/>
          </a:bodyPr>
          <a:lstStyle/>
          <a:p>
            <a:pPr>
              <a:buNone/>
            </a:pPr>
            <a:r>
              <a:rPr lang="zh-CN" altLang="en-US" dirty="0">
                <a:solidFill>
                  <a:srgbClr val="FF0000"/>
                </a:solidFill>
              </a:rPr>
              <a:t>没有 </a:t>
            </a:r>
            <a:r>
              <a:rPr lang="en-US" altLang="zh-CN" dirty="0">
                <a:solidFill>
                  <a:srgbClr val="FF0000"/>
                </a:solidFill>
              </a:rPr>
              <a:t>.</a:t>
            </a:r>
            <a:r>
              <a:rPr lang="en-US" altLang="zh-CN" dirty="0" err="1">
                <a:solidFill>
                  <a:srgbClr val="FF0000"/>
                </a:solidFill>
              </a:rPr>
              <a:t>rel</a:t>
            </a:r>
            <a:r>
              <a:rPr lang="en-US" altLang="zh-CN" dirty="0">
                <a:solidFill>
                  <a:srgbClr val="FF0000"/>
                </a:solidFill>
              </a:rPr>
              <a:t> </a:t>
            </a:r>
            <a:r>
              <a:rPr lang="zh-CN" altLang="en-US" dirty="0">
                <a:solidFill>
                  <a:srgbClr val="FF0000"/>
                </a:solidFill>
              </a:rPr>
              <a:t>节</a:t>
            </a:r>
          </a:p>
        </p:txBody>
      </p:sp>
      <p:sp>
        <p:nvSpPr>
          <p:cNvPr id="9" name="TextBox 8"/>
          <p:cNvSpPr txBox="1"/>
          <p:nvPr/>
        </p:nvSpPr>
        <p:spPr>
          <a:xfrm>
            <a:off x="4128289" y="2032745"/>
            <a:ext cx="2855316" cy="917719"/>
          </a:xfrm>
          <a:prstGeom prst="rect">
            <a:avLst/>
          </a:prstGeom>
          <a:noFill/>
          <a:ln w="19050">
            <a:solidFill>
              <a:srgbClr val="C00000"/>
            </a:solidFill>
          </a:ln>
        </p:spPr>
        <p:txBody>
          <a:bodyPr wrap="square" rtlCol="0">
            <a:noAutofit/>
          </a:bodyPr>
          <a:lstStyle/>
          <a:p>
            <a:endParaRPr lang="zh-CN" altLang="en-US" sz="1800" dirty="0">
              <a:latin typeface="Calibri" pitchFamily="34" charset="0"/>
            </a:endParaRPr>
          </a:p>
        </p:txBody>
      </p:sp>
      <p:sp>
        <p:nvSpPr>
          <p:cNvPr id="10" name="圆角矩形标注 9"/>
          <p:cNvSpPr/>
          <p:nvPr/>
        </p:nvSpPr>
        <p:spPr bwMode="auto">
          <a:xfrm>
            <a:off x="7890457" y="1340810"/>
            <a:ext cx="1229879" cy="702950"/>
          </a:xfrm>
          <a:prstGeom prst="wedgeRoundRectCallout">
            <a:avLst>
              <a:gd name="adj1" fmla="val -112155"/>
              <a:gd name="adj2" fmla="val 68858"/>
              <a:gd name="adj3" fmla="val 16667"/>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r>
              <a:rPr lang="zh-CN" altLang="en-US" dirty="0">
                <a:solidFill>
                  <a:srgbClr val="C00000"/>
                </a:solidFill>
              </a:rPr>
              <a:t>包含程序的入口点</a:t>
            </a:r>
            <a:endParaRPr kumimoji="0" lang="zh-CN" altLang="en-US" i="0" u="none" strike="noStrike" cap="none" normalizeH="0" baseline="0" dirty="0">
              <a:ln>
                <a:noFill/>
              </a:ln>
              <a:solidFill>
                <a:srgbClr val="C00000"/>
              </a:solidFill>
              <a:effectLst/>
            </a:endParaRPr>
          </a:p>
        </p:txBody>
      </p:sp>
      <p:sp>
        <p:nvSpPr>
          <p:cNvPr id="2" name="文本框 1"/>
          <p:cNvSpPr txBox="1"/>
          <p:nvPr/>
        </p:nvSpPr>
        <p:spPr>
          <a:xfrm>
            <a:off x="5951984" y="5661248"/>
            <a:ext cx="1224136" cy="327782"/>
          </a:xfrm>
          <a:prstGeom prst="rect">
            <a:avLst/>
          </a:prstGeom>
          <a:noFill/>
        </p:spPr>
        <p:txBody>
          <a:bodyPr wrap="square" rtlCol="0">
            <a:spAutoFit/>
          </a:bodyPr>
          <a:lstStyle/>
          <a:p>
            <a:pPr>
              <a:buNone/>
            </a:pPr>
            <a:r>
              <a:rPr lang="zh-CN" altLang="en-US" dirty="0"/>
              <a:t>（</a:t>
            </a:r>
            <a:r>
              <a:rPr lang="zh-CN" altLang="en-US" dirty="0">
                <a:solidFill>
                  <a:schemeClr val="accent1"/>
                </a:solidFill>
              </a:rPr>
              <a:t>可选</a:t>
            </a:r>
            <a:r>
              <a:rPr lang="zh-CN" altLang="en-US" dirty="0"/>
              <a:t>）</a:t>
            </a:r>
          </a:p>
        </p:txBody>
      </p:sp>
      <p:sp>
        <p:nvSpPr>
          <p:cNvPr id="3" name="文本框 2"/>
          <p:cNvSpPr txBox="1"/>
          <p:nvPr/>
        </p:nvSpPr>
        <p:spPr>
          <a:xfrm>
            <a:off x="9336360" y="1340810"/>
            <a:ext cx="2592288" cy="1034129"/>
          </a:xfrm>
          <a:prstGeom prst="rect">
            <a:avLst/>
          </a:prstGeom>
          <a:noFill/>
        </p:spPr>
        <p:txBody>
          <a:bodyPr wrap="square" rtlCol="0">
            <a:spAutoFit/>
          </a:bodyPr>
          <a:lstStyle/>
          <a:p>
            <a:pPr>
              <a:buNone/>
            </a:pPr>
            <a:r>
              <a:rPr lang="en-US" altLang="zh-CN" dirty="0">
                <a:solidFill>
                  <a:schemeClr val="accent2"/>
                </a:solidFill>
              </a:rPr>
              <a:t>ELF</a:t>
            </a:r>
            <a:r>
              <a:rPr lang="zh-CN" altLang="en-US" dirty="0">
                <a:solidFill>
                  <a:schemeClr val="accent2"/>
                </a:solidFill>
              </a:rPr>
              <a:t>的</a:t>
            </a:r>
            <a:r>
              <a:rPr lang="en-US" altLang="zh-CN" dirty="0">
                <a:solidFill>
                  <a:schemeClr val="accent2"/>
                </a:solidFill>
              </a:rPr>
              <a:t>entry</a:t>
            </a:r>
            <a:r>
              <a:rPr lang="zh-CN" altLang="en-US" dirty="0">
                <a:solidFill>
                  <a:schemeClr val="accent2"/>
                </a:solidFill>
              </a:rPr>
              <a:t>给出了系统控制器转移到的起始虚拟地址。在可重定位文件中，此字段为</a:t>
            </a:r>
            <a:r>
              <a:rPr lang="en-US" altLang="zh-CN" dirty="0">
                <a:solidFill>
                  <a:schemeClr val="accent2"/>
                </a:solidFill>
              </a:rPr>
              <a:t>0</a:t>
            </a:r>
            <a:endParaRPr lang="zh-CN" altLang="en-US" dirty="0">
              <a:solidFill>
                <a:schemeClr val="accent2"/>
              </a:solidFill>
            </a:endParaRPr>
          </a:p>
        </p:txBody>
      </p:sp>
    </p:spTree>
    <p:extLst>
      <p:ext uri="{BB962C8B-B14F-4D97-AF65-F5344CB8AC3E}">
        <p14:creationId xmlns:p14="http://schemas.microsoft.com/office/powerpoint/2010/main" val="321583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526213" y="1889125"/>
            <a:ext cx="2832100" cy="7254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47107" name="Rectangle 1"/>
          <p:cNvSpPr>
            <a:spLocks noGrp="1" noChangeArrowheads="1"/>
          </p:cNvSpPr>
          <p:nvPr>
            <p:ph type="title" idx="4294967295"/>
          </p:nvPr>
        </p:nvSpPr>
        <p:spPr>
          <a:xfrm>
            <a:off x="263352" y="300832"/>
            <a:ext cx="8716962" cy="37260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dirty="0"/>
              <a:t>可执行文件的存储器映像</a:t>
            </a:r>
          </a:p>
        </p:txBody>
      </p:sp>
      <p:sp>
        <p:nvSpPr>
          <p:cNvPr id="47108" name="Text Box 12"/>
          <p:cNvSpPr txBox="1">
            <a:spLocks noChangeArrowheads="1"/>
          </p:cNvSpPr>
          <p:nvPr/>
        </p:nvSpPr>
        <p:spPr bwMode="auto">
          <a:xfrm>
            <a:off x="1744664" y="822326"/>
            <a:ext cx="962025"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00000</a:t>
            </a:r>
          </a:p>
        </p:txBody>
      </p:sp>
      <p:sp>
        <p:nvSpPr>
          <p:cNvPr id="47109" name="Text Box 25"/>
          <p:cNvSpPr txBox="1">
            <a:spLocks noChangeArrowheads="1"/>
          </p:cNvSpPr>
          <p:nvPr/>
        </p:nvSpPr>
        <p:spPr bwMode="auto">
          <a:xfrm>
            <a:off x="9788525" y="1735138"/>
            <a:ext cx="7318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46800" rIns="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%esp </a:t>
            </a:r>
          </a:p>
          <a:p>
            <a:pP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a:t>
            </a:r>
            <a:r>
              <a:rPr lang="zh-CN" altLang="en-GB" sz="1800">
                <a:latin typeface="微软雅黑" panose="020B0503020204020204" pitchFamily="34" charset="-122"/>
                <a:ea typeface="微软雅黑" panose="020B0503020204020204" pitchFamily="34" charset="-122"/>
                <a:cs typeface="msgothic"/>
              </a:rPr>
              <a:t>栈顶</a:t>
            </a:r>
            <a:r>
              <a:rPr lang="en-GB" altLang="zh-CN" sz="1800">
                <a:latin typeface="微软雅黑" panose="020B0503020204020204" pitchFamily="34" charset="-122"/>
                <a:ea typeface="微软雅黑" panose="020B0503020204020204" pitchFamily="34" charset="-122"/>
                <a:cs typeface="msgothic"/>
              </a:rPr>
              <a:t>)</a:t>
            </a:r>
          </a:p>
        </p:txBody>
      </p:sp>
      <p:sp>
        <p:nvSpPr>
          <p:cNvPr id="47110" name="Line 26"/>
          <p:cNvSpPr>
            <a:spLocks noChangeShapeType="1"/>
          </p:cNvSpPr>
          <p:nvPr/>
        </p:nvSpPr>
        <p:spPr bwMode="auto">
          <a:xfrm flipH="1">
            <a:off x="9409114" y="1903414"/>
            <a:ext cx="384175" cy="1587"/>
          </a:xfrm>
          <a:prstGeom prst="line">
            <a:avLst/>
          </a:prstGeom>
          <a:noFill/>
          <a:ln w="3240">
            <a:solidFill>
              <a:srgbClr val="000066"/>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1" name="Line 28"/>
          <p:cNvSpPr>
            <a:spLocks noChangeShapeType="1"/>
          </p:cNvSpPr>
          <p:nvPr/>
        </p:nvSpPr>
        <p:spPr bwMode="auto">
          <a:xfrm flipV="1">
            <a:off x="9498014" y="830264"/>
            <a:ext cx="1587" cy="46037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2" name="Text Box 29"/>
          <p:cNvSpPr txBox="1">
            <a:spLocks noChangeArrowheads="1"/>
          </p:cNvSpPr>
          <p:nvPr/>
        </p:nvSpPr>
        <p:spPr bwMode="auto">
          <a:xfrm>
            <a:off x="9812339" y="3959226"/>
            <a:ext cx="59212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900">
                <a:latin typeface="微软雅黑" panose="020B0503020204020204" pitchFamily="34" charset="-122"/>
                <a:ea typeface="微软雅黑" panose="020B0503020204020204" pitchFamily="34" charset="-122"/>
                <a:cs typeface="msgothic"/>
              </a:rPr>
              <a:t>brk</a:t>
            </a:r>
          </a:p>
        </p:txBody>
      </p:sp>
      <p:sp>
        <p:nvSpPr>
          <p:cNvPr id="47113" name="Line 30"/>
          <p:cNvSpPr>
            <a:spLocks noChangeShapeType="1"/>
          </p:cNvSpPr>
          <p:nvPr/>
        </p:nvSpPr>
        <p:spPr bwMode="auto">
          <a:xfrm flipH="1">
            <a:off x="9428164" y="4125914"/>
            <a:ext cx="384175" cy="1587"/>
          </a:xfrm>
          <a:prstGeom prst="line">
            <a:avLst/>
          </a:prstGeom>
          <a:noFill/>
          <a:ln w="3240">
            <a:solidFill>
              <a:srgbClr val="000066"/>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4" name="Text Box 31"/>
          <p:cNvSpPr txBox="1">
            <a:spLocks noChangeArrowheads="1"/>
          </p:cNvSpPr>
          <p:nvPr/>
        </p:nvSpPr>
        <p:spPr bwMode="auto">
          <a:xfrm>
            <a:off x="4997450" y="1060450"/>
            <a:ext cx="1579576"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0xC00000000</a:t>
            </a:r>
          </a:p>
        </p:txBody>
      </p:sp>
      <p:sp>
        <p:nvSpPr>
          <p:cNvPr id="47115" name="Text Box 32"/>
          <p:cNvSpPr txBox="1">
            <a:spLocks noChangeArrowheads="1"/>
          </p:cNvSpPr>
          <p:nvPr/>
        </p:nvSpPr>
        <p:spPr bwMode="auto">
          <a:xfrm>
            <a:off x="5102225" y="5916613"/>
            <a:ext cx="1441718"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0x08048000</a:t>
            </a:r>
          </a:p>
        </p:txBody>
      </p:sp>
      <p:sp>
        <p:nvSpPr>
          <p:cNvPr id="47116" name="Rectangle 14"/>
          <p:cNvSpPr>
            <a:spLocks noChangeArrowheads="1"/>
          </p:cNvSpPr>
          <p:nvPr/>
        </p:nvSpPr>
        <p:spPr bwMode="auto">
          <a:xfrm>
            <a:off x="6527801" y="814389"/>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内核虚存区</a:t>
            </a:r>
          </a:p>
        </p:txBody>
      </p:sp>
      <p:sp>
        <p:nvSpPr>
          <p:cNvPr id="47117" name="Rectangle 15"/>
          <p:cNvSpPr>
            <a:spLocks noChangeArrowheads="1"/>
          </p:cNvSpPr>
          <p:nvPr/>
        </p:nvSpPr>
        <p:spPr bwMode="auto">
          <a:xfrm>
            <a:off x="6527801"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共享库区域</a:t>
            </a:r>
          </a:p>
        </p:txBody>
      </p:sp>
      <p:sp>
        <p:nvSpPr>
          <p:cNvPr id="33808" name="Rectangle 16"/>
          <p:cNvSpPr>
            <a:spLocks noChangeArrowheads="1"/>
          </p:cNvSpPr>
          <p:nvPr/>
        </p:nvSpPr>
        <p:spPr bwMode="auto">
          <a:xfrm>
            <a:off x="6527801" y="3328988"/>
            <a:ext cx="2830513" cy="768350"/>
          </a:xfrm>
          <a:prstGeom prst="rect">
            <a:avLst/>
          </a:prstGeom>
          <a:solidFill>
            <a:schemeClr val="bg1"/>
          </a:solidFill>
          <a:ln w="3302">
            <a:solidFill>
              <a:schemeClr val="tx1"/>
            </a:solidFill>
            <a:miter lim="800000"/>
            <a:headEnd/>
            <a:tailEnd/>
          </a:ln>
        </p:spPr>
        <p:txBody>
          <a:bodyPr wrap="none" anchor="ctr"/>
          <a:lstStyle/>
          <a:p>
            <a:pPr>
              <a:defRPr/>
            </a:pPr>
            <a:endParaRPr lang="en-US" sz="2400">
              <a:latin typeface="Arial Narrow" pitchFamily="34" charset="0"/>
              <a:ea typeface="+mn-ea"/>
            </a:endParaRPr>
          </a:p>
        </p:txBody>
      </p:sp>
      <p:sp>
        <p:nvSpPr>
          <p:cNvPr id="47119" name="Rectangle 17"/>
          <p:cNvSpPr>
            <a:spLocks noChangeArrowheads="1"/>
          </p:cNvSpPr>
          <p:nvPr/>
        </p:nvSpPr>
        <p:spPr bwMode="auto">
          <a:xfrm>
            <a:off x="6527801"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堆（</a:t>
            </a:r>
            <a:r>
              <a:rPr lang="en-GB" altLang="zh-CN" sz="2000">
                <a:latin typeface="微软雅黑" panose="020B0503020204020204" pitchFamily="34" charset="-122"/>
                <a:ea typeface="微软雅黑" panose="020B0503020204020204" pitchFamily="34" charset="-122"/>
                <a:cs typeface="msgothic"/>
              </a:rPr>
              <a:t>heap</a:t>
            </a:r>
            <a:r>
              <a:rPr lang="zh-CN" altLang="en-GB" sz="2000">
                <a:latin typeface="微软雅黑" panose="020B0503020204020204" pitchFamily="34" charset="-122"/>
                <a:ea typeface="微软雅黑" panose="020B0503020204020204" pitchFamily="34" charset="-122"/>
                <a:cs typeface="msgothic"/>
              </a:rPr>
              <a:t>）</a:t>
            </a:r>
          </a:p>
          <a:p>
            <a:pPr algn="ctr">
              <a:lnSpc>
                <a:spcPct val="98000"/>
              </a:lnSpc>
              <a:spcBef>
                <a:spcPct val="0"/>
              </a:spcBef>
              <a:buFontTx/>
              <a:buNone/>
            </a:pPr>
            <a:r>
              <a:rPr lang="en-GB" altLang="zh-CN" sz="2000">
                <a:latin typeface="微软雅黑" panose="020B0503020204020204" pitchFamily="34" charset="-122"/>
                <a:ea typeface="微软雅黑" panose="020B0503020204020204" pitchFamily="34" charset="-122"/>
                <a:cs typeface="msgothic"/>
              </a:rPr>
              <a:t>(</a:t>
            </a:r>
            <a:r>
              <a:rPr lang="zh-CN" altLang="en-GB" sz="2000">
                <a:latin typeface="微软雅黑" panose="020B0503020204020204" pitchFamily="34" charset="-122"/>
                <a:ea typeface="微软雅黑" panose="020B0503020204020204" pitchFamily="34" charset="-122"/>
                <a:cs typeface="msgothic"/>
              </a:rPr>
              <a:t>由</a:t>
            </a:r>
            <a:r>
              <a:rPr lang="en-GB" altLang="zh-CN" sz="2000">
                <a:latin typeface="微软雅黑" panose="020B0503020204020204" pitchFamily="34" charset="-122"/>
                <a:ea typeface="微软雅黑" panose="020B0503020204020204" pitchFamily="34" charset="-122"/>
                <a:cs typeface="msgothic"/>
              </a:rPr>
              <a:t>malloc</a:t>
            </a:r>
            <a:r>
              <a:rPr lang="zh-CN" altLang="en-GB" sz="2000">
                <a:latin typeface="微软雅黑" panose="020B0503020204020204" pitchFamily="34" charset="-122"/>
                <a:ea typeface="微软雅黑" panose="020B0503020204020204" pitchFamily="34" charset="-122"/>
                <a:cs typeface="msgothic"/>
              </a:rPr>
              <a:t>动态生成</a:t>
            </a:r>
            <a:r>
              <a:rPr lang="en-GB" altLang="zh-CN" sz="2000">
                <a:latin typeface="Calibri" panose="020F0502020204030204" pitchFamily="34" charset="0"/>
                <a:ea typeface="微软雅黑" panose="020B0503020204020204" pitchFamily="34" charset="-122"/>
                <a:cs typeface="msgothic"/>
              </a:rPr>
              <a:t>)</a:t>
            </a:r>
          </a:p>
        </p:txBody>
      </p:sp>
      <p:sp>
        <p:nvSpPr>
          <p:cNvPr id="47120" name="Line 19"/>
          <p:cNvSpPr>
            <a:spLocks noChangeShapeType="1"/>
          </p:cNvSpPr>
          <p:nvPr/>
        </p:nvSpPr>
        <p:spPr bwMode="auto">
          <a:xfrm flipV="1">
            <a:off x="7939089" y="3678239"/>
            <a:ext cx="1587" cy="407987"/>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21" name="Rectangle 20"/>
          <p:cNvSpPr>
            <a:spLocks noChangeArrowheads="1"/>
          </p:cNvSpPr>
          <p:nvPr/>
        </p:nvSpPr>
        <p:spPr bwMode="auto">
          <a:xfrm>
            <a:off x="6527801" y="1300164"/>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1800">
                <a:latin typeface="微软雅黑" panose="020B0503020204020204" pitchFamily="34" charset="-122"/>
                <a:ea typeface="微软雅黑" panose="020B0503020204020204" pitchFamily="34" charset="-122"/>
                <a:cs typeface="msgothic"/>
              </a:rPr>
              <a:t>用户栈（</a:t>
            </a:r>
            <a:r>
              <a:rPr lang="en-GB" altLang="zh-CN" sz="1800">
                <a:latin typeface="微软雅黑" panose="020B0503020204020204" pitchFamily="34" charset="-122"/>
                <a:ea typeface="微软雅黑" panose="020B0503020204020204" pitchFamily="34" charset="-122"/>
                <a:cs typeface="msgothic"/>
              </a:rPr>
              <a:t>User stack</a:t>
            </a:r>
            <a:r>
              <a:rPr lang="zh-CN" altLang="en-GB" sz="1800">
                <a:latin typeface="微软雅黑" panose="020B0503020204020204" pitchFamily="34" charset="-122"/>
                <a:ea typeface="微软雅黑" panose="020B0503020204020204" pitchFamily="34" charset="-122"/>
                <a:cs typeface="msgothic"/>
              </a:rPr>
              <a:t>）</a:t>
            </a:r>
          </a:p>
          <a:p>
            <a:pPr algn="ctr">
              <a:lnSpc>
                <a:spcPct val="98000"/>
              </a:lnSpc>
              <a:spcBef>
                <a:spcPct val="0"/>
              </a:spcBef>
              <a:buFontTx/>
              <a:buNone/>
            </a:pPr>
            <a:r>
              <a:rPr lang="zh-CN" altLang="en-GB" sz="2000">
                <a:latin typeface="Calibri" panose="020F0502020204030204" pitchFamily="34" charset="0"/>
                <a:ea typeface="微软雅黑" panose="020B0503020204020204" pitchFamily="34" charset="-122"/>
                <a:cs typeface="msgothic"/>
              </a:rPr>
              <a:t>动态生成</a:t>
            </a:r>
          </a:p>
        </p:txBody>
      </p:sp>
      <p:sp>
        <p:nvSpPr>
          <p:cNvPr id="47122" name="Line 21"/>
          <p:cNvSpPr>
            <a:spLocks noChangeShapeType="1"/>
          </p:cNvSpPr>
          <p:nvPr/>
        </p:nvSpPr>
        <p:spPr bwMode="auto">
          <a:xfrm flipV="1">
            <a:off x="7939089" y="2382838"/>
            <a:ext cx="1587" cy="246062"/>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23" name="Line 22"/>
          <p:cNvSpPr>
            <a:spLocks noChangeShapeType="1"/>
          </p:cNvSpPr>
          <p:nvPr/>
        </p:nvSpPr>
        <p:spPr bwMode="auto">
          <a:xfrm>
            <a:off x="7939089" y="1898650"/>
            <a:ext cx="1587" cy="242888"/>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5" name="Rectangle 23"/>
          <p:cNvSpPr>
            <a:spLocks noChangeArrowheads="1"/>
          </p:cNvSpPr>
          <p:nvPr/>
        </p:nvSpPr>
        <p:spPr bwMode="auto">
          <a:xfrm>
            <a:off x="6527801" y="6180139"/>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defRPr/>
            </a:pPr>
            <a:r>
              <a:rPr lang="zh-CN" altLang="en-GB" b="1">
                <a:latin typeface="微软雅黑" panose="020B0503020204020204" pitchFamily="34" charset="-122"/>
                <a:ea typeface="微软雅黑" panose="020B0503020204020204" pitchFamily="34" charset="-122"/>
                <a:cs typeface="msgothic"/>
              </a:rPr>
              <a:t>未使用</a:t>
            </a:r>
          </a:p>
        </p:txBody>
      </p:sp>
      <p:sp>
        <p:nvSpPr>
          <p:cNvPr id="47125" name="Text Box 24"/>
          <p:cNvSpPr txBox="1">
            <a:spLocks noChangeArrowheads="1"/>
          </p:cNvSpPr>
          <p:nvPr/>
        </p:nvSpPr>
        <p:spPr bwMode="auto">
          <a:xfrm>
            <a:off x="6259513" y="6411914"/>
            <a:ext cx="318014" cy="33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en-GB" altLang="zh-CN" sz="1600">
                <a:latin typeface="Arial Black" panose="020B0A04020102020204" pitchFamily="34" charset="0"/>
                <a:ea typeface="msgothic"/>
                <a:cs typeface="msgothic"/>
              </a:rPr>
              <a:t>0</a:t>
            </a:r>
          </a:p>
        </p:txBody>
      </p:sp>
      <p:sp>
        <p:nvSpPr>
          <p:cNvPr id="33826" name="Rectangle 34"/>
          <p:cNvSpPr>
            <a:spLocks noChangeArrowheads="1"/>
          </p:cNvSpPr>
          <p:nvPr/>
        </p:nvSpPr>
        <p:spPr bwMode="auto">
          <a:xfrm>
            <a:off x="6527801"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zh-CN" altLang="en-GB" sz="2000" dirty="0">
                <a:solidFill>
                  <a:srgbClr val="FF0000"/>
                </a:solidFill>
                <a:latin typeface="微软雅黑" panose="020B0503020204020204" pitchFamily="34" charset="-122"/>
                <a:ea typeface="微软雅黑" panose="020B0503020204020204" pitchFamily="34" charset="-122"/>
                <a:cs typeface="msgothic"/>
              </a:rPr>
              <a:t>读写数据段</a:t>
            </a:r>
          </a:p>
          <a:p>
            <a:pPr algn="ctr">
              <a:lnSpc>
                <a:spcPct val="98000"/>
              </a:lnSpc>
              <a:buNone/>
              <a:defRPr/>
            </a:pPr>
            <a:r>
              <a:rPr lang="en-GB" altLang="zh-CN" b="1" dirty="0">
                <a:latin typeface="微软雅黑" panose="020B0503020204020204" pitchFamily="34" charset="-122"/>
                <a:ea typeface="微软雅黑" panose="020B0503020204020204" pitchFamily="34" charset="-122"/>
                <a:cs typeface="msgothic"/>
              </a:rPr>
              <a:t>(.data, .</a:t>
            </a:r>
            <a:r>
              <a:rPr lang="en-GB" altLang="zh-CN" b="1" dirty="0" err="1">
                <a:latin typeface="微软雅黑" panose="020B0503020204020204" pitchFamily="34" charset="-122"/>
                <a:ea typeface="微软雅黑" panose="020B0503020204020204" pitchFamily="34" charset="-122"/>
                <a:cs typeface="msgothic"/>
              </a:rPr>
              <a:t>bss</a:t>
            </a:r>
            <a:r>
              <a:rPr lang="en-GB" altLang="zh-CN" b="1" dirty="0">
                <a:latin typeface="微软雅黑" panose="020B0503020204020204" pitchFamily="34" charset="-122"/>
                <a:ea typeface="微软雅黑" panose="020B0503020204020204" pitchFamily="34" charset="-122"/>
                <a:cs typeface="msgothic"/>
              </a:rPr>
              <a:t>)</a:t>
            </a:r>
          </a:p>
        </p:txBody>
      </p:sp>
      <p:sp>
        <p:nvSpPr>
          <p:cNvPr id="47127" name="Rectangle 35"/>
          <p:cNvSpPr>
            <a:spLocks noChangeArrowheads="1"/>
          </p:cNvSpPr>
          <p:nvPr/>
        </p:nvSpPr>
        <p:spPr bwMode="auto">
          <a:xfrm>
            <a:off x="6527801"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solidFill>
                  <a:srgbClr val="FF0000"/>
                </a:solidFill>
                <a:latin typeface="微软雅黑" panose="020B0503020204020204" pitchFamily="34" charset="-122"/>
                <a:ea typeface="微软雅黑" panose="020B0503020204020204" pitchFamily="34" charset="-122"/>
                <a:cs typeface="msgothic"/>
              </a:rPr>
              <a:t>只读代码段</a:t>
            </a:r>
          </a:p>
          <a:p>
            <a:pPr algn="ct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(.init, .text</a:t>
            </a:r>
            <a:r>
              <a:rPr lang="en-GB" altLang="zh-CN" sz="1600">
                <a:latin typeface="Calibri" panose="020F0502020204030204" pitchFamily="34" charset="0"/>
                <a:ea typeface="微软雅黑" panose="020B0503020204020204" pitchFamily="34" charset="-122"/>
                <a:cs typeface="msgothic"/>
              </a:rPr>
              <a:t>, </a:t>
            </a:r>
            <a:r>
              <a:rPr lang="en-GB" altLang="zh-CN" sz="1800">
                <a:latin typeface="微软雅黑" panose="020B0503020204020204" pitchFamily="34" charset="-122"/>
                <a:ea typeface="微软雅黑" panose="020B0503020204020204" pitchFamily="34" charset="-122"/>
                <a:cs typeface="msgothic"/>
              </a:rPr>
              <a:t>.rodata</a:t>
            </a:r>
            <a:r>
              <a:rPr lang="en-GB" altLang="zh-CN" sz="1600">
                <a:latin typeface="Calibri" panose="020F0502020204030204" pitchFamily="34" charset="0"/>
                <a:ea typeface="微软雅黑" panose="020B0503020204020204" pitchFamily="34" charset="-122"/>
                <a:cs typeface="msgothic"/>
              </a:rPr>
              <a:t>)</a:t>
            </a:r>
          </a:p>
        </p:txBody>
      </p:sp>
      <p:grpSp>
        <p:nvGrpSpPr>
          <p:cNvPr id="808984" name="Group 24"/>
          <p:cNvGrpSpPr>
            <a:grpSpLocks/>
          </p:cNvGrpSpPr>
          <p:nvPr/>
        </p:nvGrpSpPr>
        <p:grpSpPr bwMode="auto">
          <a:xfrm>
            <a:off x="9391651" y="4879975"/>
            <a:ext cx="1071563" cy="1327150"/>
            <a:chOff x="4956" y="3074"/>
            <a:chExt cx="675" cy="836"/>
          </a:xfrm>
        </p:grpSpPr>
        <p:sp>
          <p:nvSpPr>
            <p:cNvPr id="47156" name="AutoShape 36"/>
            <p:cNvSpPr>
              <a:spLocks/>
            </p:cNvSpPr>
            <p:nvPr/>
          </p:nvSpPr>
          <p:spPr bwMode="auto">
            <a:xfrm>
              <a:off x="4956" y="3094"/>
              <a:ext cx="140" cy="816"/>
            </a:xfrm>
            <a:prstGeom prst="rightBrace">
              <a:avLst>
                <a:gd name="adj1" fmla="val 48571"/>
                <a:gd name="adj2" fmla="val 50000"/>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47157" name="Text Box 37"/>
            <p:cNvSpPr txBox="1">
              <a:spLocks noChangeArrowheads="1"/>
            </p:cNvSpPr>
            <p:nvPr/>
          </p:nvSpPr>
          <p:spPr bwMode="auto">
            <a:xfrm>
              <a:off x="5161" y="3074"/>
              <a:ext cx="47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zh-CN" altLang="en-GB" sz="1900">
                  <a:solidFill>
                    <a:srgbClr val="FF0000"/>
                  </a:solidFill>
                  <a:latin typeface="Calibri" panose="020F0502020204030204" pitchFamily="34" charset="0"/>
                  <a:ea typeface="微软雅黑" panose="020B0503020204020204" pitchFamily="34" charset="-122"/>
                  <a:cs typeface="msgothic"/>
                </a:rPr>
                <a:t>从可执行文件装入</a:t>
              </a:r>
            </a:p>
          </p:txBody>
        </p:sp>
      </p:grpSp>
      <p:sp>
        <p:nvSpPr>
          <p:cNvPr id="47129" name="Text Box 27"/>
          <p:cNvSpPr txBox="1">
            <a:spLocks noChangeArrowheads="1"/>
          </p:cNvSpPr>
          <p:nvPr/>
        </p:nvSpPr>
        <p:spPr bwMode="auto">
          <a:xfrm>
            <a:off x="5238751" y="1628776"/>
            <a:ext cx="1122363"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a:solidFill>
                  <a:srgbClr val="FF0000"/>
                </a:solidFill>
                <a:latin typeface="微软雅黑" panose="020B0503020204020204" pitchFamily="34" charset="-122"/>
                <a:ea typeface="微软雅黑" panose="020B0503020204020204" pitchFamily="34" charset="-122"/>
              </a:rPr>
              <a:t>程序</a:t>
            </a:r>
            <a:r>
              <a:rPr lang="en-US" altLang="zh-CN" sz="1900">
                <a:solidFill>
                  <a:srgbClr val="FF0000"/>
                </a:solidFill>
                <a:latin typeface="微软雅黑" panose="020B0503020204020204" pitchFamily="34" charset="-122"/>
                <a:ea typeface="微软雅黑" panose="020B0503020204020204" pitchFamily="34" charset="-122"/>
              </a:rPr>
              <a:t>(</a:t>
            </a:r>
            <a:r>
              <a:rPr lang="zh-CN" altLang="en-US" sz="1900">
                <a:solidFill>
                  <a:srgbClr val="FF0000"/>
                </a:solidFill>
                <a:latin typeface="微软雅黑" panose="020B0503020204020204" pitchFamily="34" charset="-122"/>
                <a:ea typeface="微软雅黑" panose="020B0503020204020204" pitchFamily="34" charset="-122"/>
              </a:rPr>
              <a:t>段</a:t>
            </a:r>
            <a:r>
              <a:rPr lang="en-US" altLang="zh-CN" sz="1900">
                <a:solidFill>
                  <a:srgbClr val="FF0000"/>
                </a:solidFill>
                <a:latin typeface="微软雅黑" panose="020B0503020204020204" pitchFamily="34" charset="-122"/>
                <a:ea typeface="微软雅黑" panose="020B0503020204020204" pitchFamily="34" charset="-122"/>
              </a:rPr>
              <a:t>)</a:t>
            </a:r>
            <a:r>
              <a:rPr lang="zh-CN" altLang="en-US" sz="1900">
                <a:solidFill>
                  <a:srgbClr val="FF0000"/>
                </a:solidFill>
                <a:latin typeface="微软雅黑" panose="020B0503020204020204" pitchFamily="34" charset="-122"/>
                <a:ea typeface="微软雅黑" panose="020B0503020204020204" pitchFamily="34" charset="-122"/>
              </a:rPr>
              <a:t>头表描述如何映射</a:t>
            </a:r>
          </a:p>
        </p:txBody>
      </p:sp>
      <p:sp>
        <p:nvSpPr>
          <p:cNvPr id="33794" name="Rectangle 2"/>
          <p:cNvSpPr>
            <a:spLocks noChangeArrowheads="1"/>
          </p:cNvSpPr>
          <p:nvPr/>
        </p:nvSpPr>
        <p:spPr bwMode="auto">
          <a:xfrm>
            <a:off x="2657475" y="885826"/>
            <a:ext cx="2173288"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dirty="0">
                <a:latin typeface="微软雅黑" panose="020B0503020204020204" pitchFamily="34" charset="-122"/>
                <a:ea typeface="微软雅黑" panose="020B0503020204020204" pitchFamily="34" charset="-122"/>
                <a:cs typeface="msgothic"/>
              </a:rPr>
              <a:t>ELF </a:t>
            </a:r>
            <a:r>
              <a:rPr lang="zh-CN" altLang="en-GB" b="1" dirty="0">
                <a:latin typeface="微软雅黑" panose="020B0503020204020204" pitchFamily="34" charset="-122"/>
                <a:ea typeface="微软雅黑" panose="020B0503020204020204" pitchFamily="34" charset="-122"/>
                <a:cs typeface="msgothic"/>
              </a:rPr>
              <a:t>头</a:t>
            </a:r>
          </a:p>
        </p:txBody>
      </p:sp>
      <p:sp>
        <p:nvSpPr>
          <p:cNvPr id="47131" name="Rectangle 3"/>
          <p:cNvSpPr>
            <a:spLocks noChangeArrowheads="1"/>
          </p:cNvSpPr>
          <p:nvPr/>
        </p:nvSpPr>
        <p:spPr bwMode="auto">
          <a:xfrm>
            <a:off x="2657475" y="1320801"/>
            <a:ext cx="2173288" cy="695325"/>
          </a:xfrm>
          <a:prstGeom prst="rect">
            <a:avLst/>
          </a:prstGeom>
          <a:solidFill>
            <a:srgbClr val="993366">
              <a:alpha val="9019"/>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zh-CN" altLang="en-GB" sz="2000">
                <a:solidFill>
                  <a:srgbClr val="FF0000"/>
                </a:solidFill>
                <a:latin typeface="微软雅黑" panose="020B0503020204020204" pitchFamily="34" charset="-122"/>
                <a:ea typeface="微软雅黑" panose="020B0503020204020204" pitchFamily="34" charset="-122"/>
                <a:cs typeface="msgothic"/>
              </a:rPr>
              <a:t>程序（段）头表</a:t>
            </a:r>
          </a:p>
        </p:txBody>
      </p:sp>
      <p:sp>
        <p:nvSpPr>
          <p:cNvPr id="47132" name="Rectangle 4"/>
          <p:cNvSpPr>
            <a:spLocks noChangeArrowheads="1"/>
          </p:cNvSpPr>
          <p:nvPr/>
        </p:nvSpPr>
        <p:spPr bwMode="auto">
          <a:xfrm>
            <a:off x="2657475" y="2451101"/>
            <a:ext cx="2173288"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.text </a:t>
            </a:r>
            <a:r>
              <a:rPr lang="zh-CN" altLang="en-GB" sz="1800">
                <a:latin typeface="微软雅黑" panose="020B0503020204020204" pitchFamily="34" charset="-122"/>
                <a:ea typeface="微软雅黑" panose="020B0503020204020204" pitchFamily="34" charset="-122"/>
                <a:cs typeface="msgothic"/>
              </a:rPr>
              <a:t>节</a:t>
            </a:r>
          </a:p>
        </p:txBody>
      </p:sp>
      <p:sp>
        <p:nvSpPr>
          <p:cNvPr id="33797" name="Rectangle 5"/>
          <p:cNvSpPr>
            <a:spLocks noChangeArrowheads="1"/>
          </p:cNvSpPr>
          <p:nvPr/>
        </p:nvSpPr>
        <p:spPr bwMode="auto">
          <a:xfrm>
            <a:off x="2657475" y="3592514"/>
            <a:ext cx="2173288"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.data </a:t>
            </a:r>
            <a:r>
              <a:rPr lang="zh-CN" altLang="en-GB" b="1">
                <a:latin typeface="微软雅黑" panose="020B0503020204020204" pitchFamily="34" charset="-122"/>
                <a:ea typeface="微软雅黑" panose="020B0503020204020204" pitchFamily="34" charset="-122"/>
                <a:cs typeface="msgothic"/>
              </a:rPr>
              <a:t>节</a:t>
            </a:r>
          </a:p>
        </p:txBody>
      </p:sp>
      <p:sp>
        <p:nvSpPr>
          <p:cNvPr id="33798" name="Rectangle 6"/>
          <p:cNvSpPr>
            <a:spLocks noChangeArrowheads="1"/>
          </p:cNvSpPr>
          <p:nvPr/>
        </p:nvSpPr>
        <p:spPr bwMode="auto">
          <a:xfrm>
            <a:off x="2657475" y="4027489"/>
            <a:ext cx="2173288"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.bss </a:t>
            </a:r>
            <a:r>
              <a:rPr lang="zh-CN" altLang="en-GB" b="1">
                <a:latin typeface="微软雅黑" panose="020B0503020204020204" pitchFamily="34" charset="-122"/>
                <a:ea typeface="微软雅黑" panose="020B0503020204020204" pitchFamily="34" charset="-122"/>
                <a:cs typeface="msgothic"/>
              </a:rPr>
              <a:t>节</a:t>
            </a:r>
          </a:p>
        </p:txBody>
      </p:sp>
      <p:sp>
        <p:nvSpPr>
          <p:cNvPr id="33799" name="Rectangle 7"/>
          <p:cNvSpPr>
            <a:spLocks noChangeArrowheads="1"/>
          </p:cNvSpPr>
          <p:nvPr/>
        </p:nvSpPr>
        <p:spPr bwMode="auto">
          <a:xfrm>
            <a:off x="2657475" y="4460876"/>
            <a:ext cx="2173288"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.symtab </a:t>
            </a:r>
            <a:r>
              <a:rPr lang="zh-CN" altLang="en-GB" b="1">
                <a:latin typeface="微软雅黑" panose="020B0503020204020204" pitchFamily="34" charset="-122"/>
                <a:ea typeface="微软雅黑" panose="020B0503020204020204" pitchFamily="34" charset="-122"/>
                <a:cs typeface="msgothic"/>
              </a:rPr>
              <a:t>节</a:t>
            </a:r>
          </a:p>
        </p:txBody>
      </p:sp>
      <p:sp>
        <p:nvSpPr>
          <p:cNvPr id="33802" name="Rectangle 10"/>
          <p:cNvSpPr>
            <a:spLocks noChangeArrowheads="1"/>
          </p:cNvSpPr>
          <p:nvPr/>
        </p:nvSpPr>
        <p:spPr bwMode="auto">
          <a:xfrm>
            <a:off x="2657475" y="4895851"/>
            <a:ext cx="2173288"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.debug </a:t>
            </a:r>
            <a:r>
              <a:rPr lang="zh-CN" altLang="en-GB" b="1">
                <a:latin typeface="微软雅黑" panose="020B0503020204020204" pitchFamily="34" charset="-122"/>
                <a:ea typeface="微软雅黑" panose="020B0503020204020204" pitchFamily="34" charset="-122"/>
                <a:cs typeface="msgothic"/>
              </a:rPr>
              <a:t>节</a:t>
            </a:r>
          </a:p>
        </p:txBody>
      </p:sp>
      <p:sp>
        <p:nvSpPr>
          <p:cNvPr id="47137" name="Rectangle 5"/>
          <p:cNvSpPr>
            <a:spLocks noChangeArrowheads="1"/>
          </p:cNvSpPr>
          <p:nvPr/>
        </p:nvSpPr>
        <p:spPr bwMode="auto">
          <a:xfrm>
            <a:off x="2657475" y="2886076"/>
            <a:ext cx="2173288"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.rodata </a:t>
            </a:r>
            <a:r>
              <a:rPr lang="zh-CN" altLang="en-GB" sz="1800">
                <a:latin typeface="微软雅黑" panose="020B0503020204020204" pitchFamily="34" charset="-122"/>
                <a:ea typeface="微软雅黑" panose="020B0503020204020204" pitchFamily="34" charset="-122"/>
                <a:cs typeface="msgothic"/>
              </a:rPr>
              <a:t>节</a:t>
            </a:r>
          </a:p>
        </p:txBody>
      </p:sp>
      <p:sp>
        <p:nvSpPr>
          <p:cNvPr id="40" name="Rectangle 10"/>
          <p:cNvSpPr>
            <a:spLocks noChangeArrowheads="1"/>
          </p:cNvSpPr>
          <p:nvPr/>
        </p:nvSpPr>
        <p:spPr bwMode="auto">
          <a:xfrm>
            <a:off x="2657475" y="5330826"/>
            <a:ext cx="2173288"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.line </a:t>
            </a:r>
            <a:r>
              <a:rPr lang="zh-CN" altLang="en-GB" b="1">
                <a:latin typeface="微软雅黑" panose="020B0503020204020204" pitchFamily="34" charset="-122"/>
                <a:ea typeface="微软雅黑" panose="020B0503020204020204" pitchFamily="34" charset="-122"/>
                <a:cs typeface="msgothic"/>
              </a:rPr>
              <a:t>节</a:t>
            </a:r>
          </a:p>
        </p:txBody>
      </p:sp>
      <p:sp>
        <p:nvSpPr>
          <p:cNvPr id="47139" name="Rectangle 4"/>
          <p:cNvSpPr>
            <a:spLocks noChangeArrowheads="1"/>
          </p:cNvSpPr>
          <p:nvPr/>
        </p:nvSpPr>
        <p:spPr bwMode="auto">
          <a:xfrm>
            <a:off x="2657475" y="2016126"/>
            <a:ext cx="2173288" cy="434975"/>
          </a:xfrm>
          <a:prstGeom prst="rect">
            <a:avLst/>
          </a:prstGeom>
          <a:solidFill>
            <a:srgbClr val="F6F5BD"/>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.init </a:t>
            </a:r>
            <a:r>
              <a:rPr lang="zh-CN" altLang="en-GB" sz="1800">
                <a:latin typeface="微软雅黑" panose="020B0503020204020204" pitchFamily="34" charset="-122"/>
                <a:ea typeface="微软雅黑" panose="020B0503020204020204" pitchFamily="34" charset="-122"/>
                <a:cs typeface="msgothic"/>
              </a:rPr>
              <a:t>节</a:t>
            </a:r>
          </a:p>
        </p:txBody>
      </p:sp>
      <p:sp>
        <p:nvSpPr>
          <p:cNvPr id="42" name="Rectangle 10"/>
          <p:cNvSpPr>
            <a:spLocks noChangeArrowheads="1"/>
          </p:cNvSpPr>
          <p:nvPr/>
        </p:nvSpPr>
        <p:spPr bwMode="auto">
          <a:xfrm>
            <a:off x="2657475" y="5765801"/>
            <a:ext cx="2173288"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buNone/>
              <a:defRPr/>
            </a:pPr>
            <a:r>
              <a:rPr lang="en-GB" altLang="zh-CN" b="1">
                <a:latin typeface="微软雅黑" panose="020B0503020204020204" pitchFamily="34" charset="-122"/>
                <a:ea typeface="微软雅黑" panose="020B0503020204020204" pitchFamily="34" charset="-122"/>
                <a:cs typeface="msgothic"/>
              </a:rPr>
              <a:t>.strtab </a:t>
            </a:r>
            <a:r>
              <a:rPr lang="zh-CN" altLang="en-GB" b="1">
                <a:latin typeface="微软雅黑" panose="020B0503020204020204" pitchFamily="34" charset="-122"/>
                <a:ea typeface="微软雅黑" panose="020B0503020204020204" pitchFamily="34" charset="-122"/>
                <a:cs typeface="msgothic"/>
              </a:rPr>
              <a:t>节</a:t>
            </a:r>
          </a:p>
        </p:txBody>
      </p:sp>
      <p:sp>
        <p:nvSpPr>
          <p:cNvPr id="47141" name="Line 40"/>
          <p:cNvSpPr>
            <a:spLocks noChangeShapeType="1"/>
          </p:cNvSpPr>
          <p:nvPr/>
        </p:nvSpPr>
        <p:spPr bwMode="auto">
          <a:xfrm>
            <a:off x="5183189" y="4089400"/>
            <a:ext cx="1311275" cy="1047750"/>
          </a:xfrm>
          <a:prstGeom prst="line">
            <a:avLst/>
          </a:prstGeom>
          <a:noFill/>
          <a:ln w="3810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AutoShape 41"/>
          <p:cNvSpPr>
            <a:spLocks/>
          </p:cNvSpPr>
          <p:nvPr/>
        </p:nvSpPr>
        <p:spPr bwMode="auto">
          <a:xfrm>
            <a:off x="4865688" y="3584576"/>
            <a:ext cx="279400" cy="936625"/>
          </a:xfrm>
          <a:prstGeom prst="rightBrace">
            <a:avLst>
              <a:gd name="adj1" fmla="val 23466"/>
              <a:gd name="adj2" fmla="val 50000"/>
            </a:avLst>
          </a:prstGeom>
          <a:noFill/>
          <a:ln w="38100">
            <a:solidFill>
              <a:srgbClr val="0066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None/>
            </a:pPr>
            <a:endParaRPr lang="zh-CN" altLang="en-US" sz="1800" b="0"/>
          </a:p>
        </p:txBody>
      </p:sp>
      <p:sp>
        <p:nvSpPr>
          <p:cNvPr id="47143" name="Line 43"/>
          <p:cNvSpPr>
            <a:spLocks noChangeShapeType="1"/>
          </p:cNvSpPr>
          <p:nvPr/>
        </p:nvSpPr>
        <p:spPr bwMode="auto">
          <a:xfrm>
            <a:off x="5121276" y="2162175"/>
            <a:ext cx="1400175" cy="375443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4" name="AutoShape 44"/>
          <p:cNvSpPr>
            <a:spLocks/>
          </p:cNvSpPr>
          <p:nvPr/>
        </p:nvSpPr>
        <p:spPr bwMode="auto">
          <a:xfrm>
            <a:off x="4865689" y="947739"/>
            <a:ext cx="211137" cy="2390775"/>
          </a:xfrm>
          <a:prstGeom prst="rightBrace">
            <a:avLst>
              <a:gd name="adj1" fmla="val 91321"/>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809005" name="Text Box 45"/>
          <p:cNvSpPr txBox="1">
            <a:spLocks noChangeArrowheads="1"/>
          </p:cNvSpPr>
          <p:nvPr/>
        </p:nvSpPr>
        <p:spPr bwMode="auto">
          <a:xfrm>
            <a:off x="9377364" y="3033714"/>
            <a:ext cx="941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hlinkClick r:id="" action="ppaction://hlinkshowjump?jump=previousslide"/>
              </a:rPr>
              <a:t>BACK</a:t>
            </a:r>
            <a:endParaRPr lang="en-US" altLang="zh-CN" sz="2000">
              <a:latin typeface="微软雅黑" panose="020B0503020204020204" pitchFamily="34" charset="-122"/>
              <a:ea typeface="微软雅黑" panose="020B0503020204020204" pitchFamily="34" charset="-122"/>
            </a:endParaRPr>
          </a:p>
        </p:txBody>
      </p:sp>
      <p:sp>
        <p:nvSpPr>
          <p:cNvPr id="47146" name="Text Box 46"/>
          <p:cNvSpPr txBox="1">
            <a:spLocks noChangeArrowheads="1"/>
          </p:cNvSpPr>
          <p:nvPr/>
        </p:nvSpPr>
        <p:spPr bwMode="auto">
          <a:xfrm>
            <a:off x="9550401" y="898526"/>
            <a:ext cx="841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latin typeface="微软雅黑" panose="020B0503020204020204" pitchFamily="34" charset="-122"/>
                <a:ea typeface="微软雅黑" panose="020B0503020204020204" pitchFamily="34" charset="-122"/>
              </a:rPr>
              <a:t>1GB</a:t>
            </a:r>
          </a:p>
        </p:txBody>
      </p:sp>
      <p:sp>
        <p:nvSpPr>
          <p:cNvPr id="47147" name="Text Box 12"/>
          <p:cNvSpPr txBox="1">
            <a:spLocks noChangeArrowheads="1"/>
          </p:cNvSpPr>
          <p:nvPr/>
        </p:nvSpPr>
        <p:spPr bwMode="auto">
          <a:xfrm>
            <a:off x="1787525" y="3019426"/>
            <a:ext cx="933450"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004d3</a:t>
            </a:r>
            <a:endParaRPr lang="zh-CN" altLang="en-GB" sz="1800">
              <a:latin typeface="微软雅黑" panose="020B0503020204020204" pitchFamily="34" charset="-122"/>
              <a:ea typeface="微软雅黑" panose="020B0503020204020204" pitchFamily="34" charset="-122"/>
              <a:cs typeface="msgothic"/>
            </a:endParaRPr>
          </a:p>
        </p:txBody>
      </p:sp>
      <p:sp>
        <p:nvSpPr>
          <p:cNvPr id="47148" name="Rectangle 48"/>
          <p:cNvSpPr>
            <a:spLocks noChangeArrowheads="1"/>
          </p:cNvSpPr>
          <p:nvPr/>
        </p:nvSpPr>
        <p:spPr bwMode="auto">
          <a:xfrm>
            <a:off x="2655888" y="3305175"/>
            <a:ext cx="2178050" cy="3048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None/>
            </a:pPr>
            <a:endParaRPr lang="zh-CN" altLang="en-US" sz="1800" b="0"/>
          </a:p>
        </p:txBody>
      </p:sp>
      <p:sp>
        <p:nvSpPr>
          <p:cNvPr id="47149" name="Line 49"/>
          <p:cNvSpPr>
            <a:spLocks noChangeShapeType="1"/>
          </p:cNvSpPr>
          <p:nvPr/>
        </p:nvSpPr>
        <p:spPr bwMode="auto">
          <a:xfrm>
            <a:off x="3465513" y="3463925"/>
            <a:ext cx="550862"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zh-CN" altLang="en-US"/>
          </a:p>
        </p:txBody>
      </p:sp>
      <p:sp>
        <p:nvSpPr>
          <p:cNvPr id="47150" name="Text Box 12"/>
          <p:cNvSpPr txBox="1">
            <a:spLocks noChangeArrowheads="1"/>
          </p:cNvSpPr>
          <p:nvPr/>
        </p:nvSpPr>
        <p:spPr bwMode="auto">
          <a:xfrm>
            <a:off x="1808163" y="3544889"/>
            <a:ext cx="933450"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00f0c</a:t>
            </a:r>
            <a:endParaRPr lang="zh-CN" altLang="en-GB" sz="1800">
              <a:latin typeface="微软雅黑" panose="020B0503020204020204" pitchFamily="34" charset="-122"/>
              <a:ea typeface="微软雅黑" panose="020B0503020204020204" pitchFamily="34" charset="-122"/>
              <a:cs typeface="msgothic"/>
            </a:endParaRPr>
          </a:p>
        </p:txBody>
      </p:sp>
      <p:sp>
        <p:nvSpPr>
          <p:cNvPr id="47151" name="Text Box 12"/>
          <p:cNvSpPr txBox="1">
            <a:spLocks noChangeArrowheads="1"/>
          </p:cNvSpPr>
          <p:nvPr/>
        </p:nvSpPr>
        <p:spPr bwMode="auto">
          <a:xfrm>
            <a:off x="1800225" y="3957639"/>
            <a:ext cx="933450"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01014</a:t>
            </a:r>
            <a:endParaRPr lang="zh-CN" altLang="en-GB" sz="1800">
              <a:latin typeface="微软雅黑" panose="020B0503020204020204" pitchFamily="34" charset="-122"/>
              <a:ea typeface="微软雅黑" panose="020B0503020204020204" pitchFamily="34" charset="-122"/>
              <a:cs typeface="msgothic"/>
            </a:endParaRPr>
          </a:p>
        </p:txBody>
      </p:sp>
      <p:sp>
        <p:nvSpPr>
          <p:cNvPr id="47152" name="Text Box 12"/>
          <p:cNvSpPr txBox="1">
            <a:spLocks noChangeArrowheads="1"/>
          </p:cNvSpPr>
          <p:nvPr/>
        </p:nvSpPr>
        <p:spPr bwMode="auto">
          <a:xfrm>
            <a:off x="1763713" y="4398964"/>
            <a:ext cx="933450"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None/>
            </a:pPr>
            <a:r>
              <a:rPr lang="en-GB" altLang="zh-CN" sz="1800">
                <a:latin typeface="微软雅黑" panose="020B0503020204020204" pitchFamily="34" charset="-122"/>
                <a:ea typeface="微软雅黑" panose="020B0503020204020204" pitchFamily="34" charset="-122"/>
                <a:cs typeface="msgothic"/>
              </a:rPr>
              <a:t>0101c</a:t>
            </a:r>
            <a:endParaRPr lang="zh-CN" altLang="en-GB" sz="1800">
              <a:latin typeface="微软雅黑" panose="020B0503020204020204" pitchFamily="34" charset="-122"/>
              <a:ea typeface="微软雅黑" panose="020B0503020204020204" pitchFamily="34" charset="-122"/>
              <a:cs typeface="msgothic"/>
            </a:endParaRPr>
          </a:p>
        </p:txBody>
      </p:sp>
      <p:sp>
        <p:nvSpPr>
          <p:cNvPr id="47153" name="Text Box 32"/>
          <p:cNvSpPr txBox="1">
            <a:spLocks noChangeArrowheads="1"/>
          </p:cNvSpPr>
          <p:nvPr/>
        </p:nvSpPr>
        <p:spPr bwMode="auto">
          <a:xfrm>
            <a:off x="5135563" y="5253038"/>
            <a:ext cx="1441718"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0x08049000</a:t>
            </a:r>
          </a:p>
        </p:txBody>
      </p:sp>
      <p:sp>
        <p:nvSpPr>
          <p:cNvPr id="47154" name="矩形 1"/>
          <p:cNvSpPr>
            <a:spLocks noChangeArrowheads="1"/>
          </p:cNvSpPr>
          <p:nvPr/>
        </p:nvSpPr>
        <p:spPr bwMode="auto">
          <a:xfrm>
            <a:off x="2959100" y="6232525"/>
            <a:ext cx="15430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None/>
            </a:pPr>
            <a:r>
              <a:rPr lang="zh-CN" altLang="en-GB" sz="1800">
                <a:latin typeface="微软雅黑" panose="020B0503020204020204" pitchFamily="34" charset="-122"/>
                <a:ea typeface="微软雅黑" panose="020B0503020204020204" pitchFamily="34" charset="-122"/>
                <a:cs typeface="msgothic"/>
              </a:rPr>
              <a:t>节头表</a:t>
            </a:r>
          </a:p>
        </p:txBody>
      </p:sp>
      <p:sp>
        <p:nvSpPr>
          <p:cNvPr id="3" name="矩形 2"/>
          <p:cNvSpPr/>
          <p:nvPr/>
        </p:nvSpPr>
        <p:spPr>
          <a:xfrm>
            <a:off x="2655889" y="6207126"/>
            <a:ext cx="2174875" cy="460375"/>
          </a:xfrm>
          <a:prstGeom prst="rect">
            <a:avLst/>
          </a:prstGeom>
          <a:solidFill>
            <a:srgbClr val="FF0000">
              <a:alpha val="2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defRPr/>
            </a:pPr>
            <a:endParaRPr lang="zh-CN" altLang="en-US"/>
          </a:p>
        </p:txBody>
      </p:sp>
    </p:spTree>
    <p:extLst>
      <p:ext uri="{BB962C8B-B14F-4D97-AF65-F5344CB8AC3E}">
        <p14:creationId xmlns:p14="http://schemas.microsoft.com/office/powerpoint/2010/main" val="51421333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8984"/>
                                        </p:tgtEl>
                                        <p:attrNameLst>
                                          <p:attrName>style.visibility</p:attrName>
                                        </p:attrNameLst>
                                      </p:cBhvr>
                                      <p:to>
                                        <p:strVal val="visible"/>
                                      </p:to>
                                    </p:set>
                                    <p:animEffect transition="in" filter="blinds(horizontal)">
                                      <p:cBhvr>
                                        <p:cTn id="7" dur="500"/>
                                        <p:tgtEl>
                                          <p:spTgt spid="8089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9005">
                                            <p:txEl>
                                              <p:pRg st="0" end="0"/>
                                            </p:txEl>
                                          </p:spTgt>
                                        </p:tgtEl>
                                        <p:attrNameLst>
                                          <p:attrName>style.visibility</p:attrName>
                                        </p:attrNameLst>
                                      </p:cBhvr>
                                      <p:to>
                                        <p:strVal val="visible"/>
                                      </p:to>
                                    </p:set>
                                    <p:animEffect transition="in" filter="blinds(horizontal)">
                                      <p:cBhvr>
                                        <p:cTn id="12" dur="500"/>
                                        <p:tgtEl>
                                          <p:spTgt spid="8090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25"/>
          <p:cNvSpPr txBox="1">
            <a:spLocks noChangeArrowheads="1"/>
          </p:cNvSpPr>
          <p:nvPr/>
        </p:nvSpPr>
        <p:spPr bwMode="auto">
          <a:xfrm>
            <a:off x="9804400" y="1689100"/>
            <a:ext cx="6048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46800" rIns="0" bIns="46800"/>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%esp </a:t>
            </a:r>
          </a:p>
        </p:txBody>
      </p:sp>
      <p:sp>
        <p:nvSpPr>
          <p:cNvPr id="108548" name="Line 26"/>
          <p:cNvSpPr>
            <a:spLocks noChangeShapeType="1"/>
          </p:cNvSpPr>
          <p:nvPr/>
        </p:nvSpPr>
        <p:spPr bwMode="auto">
          <a:xfrm flipH="1">
            <a:off x="9510714" y="1871664"/>
            <a:ext cx="312737" cy="1587"/>
          </a:xfrm>
          <a:prstGeom prst="line">
            <a:avLst/>
          </a:prstGeom>
          <a:noFill/>
          <a:ln w="3240">
            <a:solidFill>
              <a:srgbClr val="000066"/>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49" name="Text Box 29"/>
          <p:cNvSpPr txBox="1">
            <a:spLocks noChangeArrowheads="1"/>
          </p:cNvSpPr>
          <p:nvPr/>
        </p:nvSpPr>
        <p:spPr bwMode="auto">
          <a:xfrm>
            <a:off x="9783764" y="3911601"/>
            <a:ext cx="59212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900">
                <a:latin typeface="微软雅黑" panose="020B0503020204020204" pitchFamily="34" charset="-122"/>
                <a:ea typeface="微软雅黑" panose="020B0503020204020204" pitchFamily="34" charset="-122"/>
                <a:cs typeface="msgothic"/>
              </a:rPr>
              <a:t>brk</a:t>
            </a:r>
          </a:p>
        </p:txBody>
      </p:sp>
      <p:sp>
        <p:nvSpPr>
          <p:cNvPr id="108550" name="Line 30"/>
          <p:cNvSpPr>
            <a:spLocks noChangeShapeType="1"/>
          </p:cNvSpPr>
          <p:nvPr/>
        </p:nvSpPr>
        <p:spPr bwMode="auto">
          <a:xfrm flipH="1">
            <a:off x="9529763" y="4108450"/>
            <a:ext cx="296862" cy="1588"/>
          </a:xfrm>
          <a:prstGeom prst="line">
            <a:avLst/>
          </a:prstGeom>
          <a:noFill/>
          <a:ln w="3240">
            <a:solidFill>
              <a:srgbClr val="000066"/>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1" name="Text Box 31"/>
          <p:cNvSpPr txBox="1">
            <a:spLocks noChangeArrowheads="1"/>
          </p:cNvSpPr>
          <p:nvPr/>
        </p:nvSpPr>
        <p:spPr bwMode="auto">
          <a:xfrm>
            <a:off x="5767388" y="1044575"/>
            <a:ext cx="1579576" cy="3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a:latin typeface="微软雅黑" panose="020B0503020204020204" pitchFamily="34" charset="-122"/>
                <a:ea typeface="微软雅黑" panose="020B0503020204020204" pitchFamily="34" charset="-122"/>
                <a:cs typeface="msgothic"/>
              </a:rPr>
              <a:t>0xC00000000</a:t>
            </a:r>
          </a:p>
        </p:txBody>
      </p:sp>
      <p:sp>
        <p:nvSpPr>
          <p:cNvPr id="785416" name="Text Box 32"/>
          <p:cNvSpPr txBox="1">
            <a:spLocks noChangeArrowheads="1"/>
          </p:cNvSpPr>
          <p:nvPr/>
        </p:nvSpPr>
        <p:spPr bwMode="auto">
          <a:xfrm>
            <a:off x="5905500" y="5900738"/>
            <a:ext cx="1441718" cy="32598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600" dirty="0">
                <a:solidFill>
                  <a:schemeClr val="bg1"/>
                </a:solidFill>
                <a:latin typeface="微软雅黑" panose="020B0503020204020204" pitchFamily="34" charset="-122"/>
                <a:ea typeface="微软雅黑" panose="020B0503020204020204" pitchFamily="34" charset="-122"/>
                <a:cs typeface="msgothic"/>
              </a:rPr>
              <a:t>0x08048000</a:t>
            </a:r>
          </a:p>
        </p:txBody>
      </p:sp>
      <p:sp>
        <p:nvSpPr>
          <p:cNvPr id="108553" name="Text Box 24"/>
          <p:cNvSpPr txBox="1">
            <a:spLocks noChangeArrowheads="1"/>
          </p:cNvSpPr>
          <p:nvPr/>
        </p:nvSpPr>
        <p:spPr bwMode="auto">
          <a:xfrm>
            <a:off x="6905625" y="6337301"/>
            <a:ext cx="318014" cy="33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en-GB" altLang="zh-CN" sz="1600">
                <a:latin typeface="Arial Black" panose="020B0A04020102020204" pitchFamily="34" charset="0"/>
                <a:ea typeface="msgothic"/>
                <a:cs typeface="msgothic"/>
              </a:rPr>
              <a:t>0</a:t>
            </a:r>
          </a:p>
        </p:txBody>
      </p:sp>
      <p:sp>
        <p:nvSpPr>
          <p:cNvPr id="108554" name="Rectangle 10"/>
          <p:cNvSpPr>
            <a:spLocks noChangeArrowheads="1"/>
          </p:cNvSpPr>
          <p:nvPr/>
        </p:nvSpPr>
        <p:spPr bwMode="auto">
          <a:xfrm>
            <a:off x="7324726" y="1871664"/>
            <a:ext cx="2168525" cy="7254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08555" name="Line 28"/>
          <p:cNvSpPr>
            <a:spLocks noChangeShapeType="1"/>
          </p:cNvSpPr>
          <p:nvPr/>
        </p:nvSpPr>
        <p:spPr bwMode="auto">
          <a:xfrm flipV="1">
            <a:off x="9599614" y="812801"/>
            <a:ext cx="1587" cy="46037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56" name="Rectangle 14"/>
          <p:cNvSpPr>
            <a:spLocks noChangeArrowheads="1"/>
          </p:cNvSpPr>
          <p:nvPr/>
        </p:nvSpPr>
        <p:spPr bwMode="auto">
          <a:xfrm>
            <a:off x="7326314" y="796926"/>
            <a:ext cx="2166937" cy="517525"/>
          </a:xfrm>
          <a:prstGeom prst="rect">
            <a:avLst/>
          </a:prstGeom>
          <a:solidFill>
            <a:srgbClr val="F1C7C7"/>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内核虚存区</a:t>
            </a:r>
          </a:p>
        </p:txBody>
      </p:sp>
      <p:sp>
        <p:nvSpPr>
          <p:cNvPr id="108557" name="Rectangle 15"/>
          <p:cNvSpPr>
            <a:spLocks noChangeArrowheads="1"/>
          </p:cNvSpPr>
          <p:nvPr/>
        </p:nvSpPr>
        <p:spPr bwMode="auto">
          <a:xfrm>
            <a:off x="7326314" y="2605088"/>
            <a:ext cx="2166937"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共享库区域</a:t>
            </a:r>
          </a:p>
        </p:txBody>
      </p:sp>
      <p:sp>
        <p:nvSpPr>
          <p:cNvPr id="33808" name="Rectangle 16"/>
          <p:cNvSpPr>
            <a:spLocks noChangeArrowheads="1"/>
          </p:cNvSpPr>
          <p:nvPr/>
        </p:nvSpPr>
        <p:spPr bwMode="auto">
          <a:xfrm>
            <a:off x="7326314" y="3311525"/>
            <a:ext cx="2166937" cy="768350"/>
          </a:xfrm>
          <a:prstGeom prst="rect">
            <a:avLst/>
          </a:prstGeom>
          <a:solidFill>
            <a:schemeClr val="bg1"/>
          </a:solidFill>
          <a:ln w="3302">
            <a:solidFill>
              <a:schemeClr val="tx1"/>
            </a:solidFill>
            <a:miter lim="800000"/>
            <a:headEnd/>
            <a:tailEnd/>
          </a:ln>
        </p:spPr>
        <p:txBody>
          <a:bodyPr wrap="none" anchor="ctr"/>
          <a:lstStyle/>
          <a:p>
            <a:pPr>
              <a:defRPr/>
            </a:pPr>
            <a:endParaRPr lang="en-US" sz="2400">
              <a:latin typeface="Arial Narrow" pitchFamily="34" charset="0"/>
              <a:ea typeface="+mn-ea"/>
            </a:endParaRPr>
          </a:p>
        </p:txBody>
      </p:sp>
      <p:sp>
        <p:nvSpPr>
          <p:cNvPr id="108559" name="Rectangle 17"/>
          <p:cNvSpPr>
            <a:spLocks noChangeArrowheads="1"/>
          </p:cNvSpPr>
          <p:nvPr/>
        </p:nvSpPr>
        <p:spPr bwMode="auto">
          <a:xfrm>
            <a:off x="7326314" y="4078288"/>
            <a:ext cx="2166937" cy="711200"/>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堆（</a:t>
            </a:r>
            <a:r>
              <a:rPr lang="en-GB" altLang="zh-CN" sz="2000">
                <a:latin typeface="微软雅黑" panose="020B0503020204020204" pitchFamily="34" charset="-122"/>
                <a:ea typeface="微软雅黑" panose="020B0503020204020204" pitchFamily="34" charset="-122"/>
                <a:cs typeface="msgothic"/>
              </a:rPr>
              <a:t>heap</a:t>
            </a:r>
            <a:r>
              <a:rPr lang="zh-CN" altLang="en-GB" sz="2000">
                <a:latin typeface="微软雅黑" panose="020B0503020204020204" pitchFamily="34" charset="-122"/>
                <a:ea typeface="微软雅黑" panose="020B0503020204020204" pitchFamily="34" charset="-122"/>
                <a:cs typeface="msgothic"/>
              </a:rPr>
              <a:t>）</a:t>
            </a:r>
          </a:p>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动态生成</a:t>
            </a:r>
            <a:r>
              <a:rPr lang="en-GB" altLang="zh-CN" sz="2000">
                <a:latin typeface="Calibri" panose="020F0502020204030204" pitchFamily="34" charset="0"/>
                <a:ea typeface="微软雅黑" panose="020B0503020204020204" pitchFamily="34" charset="-122"/>
                <a:cs typeface="msgothic"/>
              </a:rPr>
              <a:t>)</a:t>
            </a:r>
          </a:p>
        </p:txBody>
      </p:sp>
      <p:sp>
        <p:nvSpPr>
          <p:cNvPr id="108560" name="Line 19"/>
          <p:cNvSpPr>
            <a:spLocks noChangeShapeType="1"/>
          </p:cNvSpPr>
          <p:nvPr/>
        </p:nvSpPr>
        <p:spPr bwMode="auto">
          <a:xfrm flipV="1">
            <a:off x="8405814" y="3660775"/>
            <a:ext cx="1587" cy="407988"/>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1" name="Rectangle 20"/>
          <p:cNvSpPr>
            <a:spLocks noChangeArrowheads="1"/>
          </p:cNvSpPr>
          <p:nvPr/>
        </p:nvSpPr>
        <p:spPr bwMode="auto">
          <a:xfrm>
            <a:off x="7326314" y="1282700"/>
            <a:ext cx="2166937" cy="598488"/>
          </a:xfrm>
          <a:prstGeom prst="rect">
            <a:avLst/>
          </a:prstGeom>
          <a:solidFill>
            <a:srgbClr val="D5F1CF"/>
          </a:solidFill>
          <a:ln w="324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用户栈</a:t>
            </a:r>
            <a:endParaRPr lang="zh-CN" altLang="en-GB" sz="1800">
              <a:latin typeface="微软雅黑" panose="020B0503020204020204" pitchFamily="34" charset="-122"/>
              <a:ea typeface="微软雅黑" panose="020B0503020204020204" pitchFamily="34" charset="-122"/>
              <a:cs typeface="msgothic"/>
            </a:endParaRPr>
          </a:p>
          <a:p>
            <a:pPr algn="ctr">
              <a:lnSpc>
                <a:spcPct val="98000"/>
              </a:lnSpc>
              <a:spcBef>
                <a:spcPct val="0"/>
              </a:spcBef>
              <a:buFontTx/>
              <a:buNone/>
            </a:pPr>
            <a:r>
              <a:rPr lang="zh-CN" altLang="en-GB" sz="2000">
                <a:latin typeface="Calibri" panose="020F0502020204030204" pitchFamily="34" charset="0"/>
                <a:ea typeface="微软雅黑" panose="020B0503020204020204" pitchFamily="34" charset="-122"/>
                <a:cs typeface="msgothic"/>
              </a:rPr>
              <a:t>动态生成</a:t>
            </a:r>
          </a:p>
        </p:txBody>
      </p:sp>
      <p:sp>
        <p:nvSpPr>
          <p:cNvPr id="108562" name="Line 21"/>
          <p:cNvSpPr>
            <a:spLocks noChangeShapeType="1"/>
          </p:cNvSpPr>
          <p:nvPr/>
        </p:nvSpPr>
        <p:spPr bwMode="auto">
          <a:xfrm flipV="1">
            <a:off x="8405814" y="2365376"/>
            <a:ext cx="1587" cy="246063"/>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3" name="Line 22"/>
          <p:cNvSpPr>
            <a:spLocks noChangeShapeType="1"/>
          </p:cNvSpPr>
          <p:nvPr/>
        </p:nvSpPr>
        <p:spPr bwMode="auto">
          <a:xfrm>
            <a:off x="8405814" y="1881189"/>
            <a:ext cx="1587" cy="242887"/>
          </a:xfrm>
          <a:prstGeom prst="line">
            <a:avLst/>
          </a:prstGeom>
          <a:noFill/>
          <a:ln w="32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5" name="Rectangle 23"/>
          <p:cNvSpPr>
            <a:spLocks noChangeArrowheads="1"/>
          </p:cNvSpPr>
          <p:nvPr/>
        </p:nvSpPr>
        <p:spPr bwMode="auto">
          <a:xfrm>
            <a:off x="7326314" y="6162676"/>
            <a:ext cx="2166937"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pPr algn="ctr">
              <a:lnSpc>
                <a:spcPct val="98000"/>
              </a:lnSpc>
              <a:defRPr/>
            </a:pPr>
            <a:r>
              <a:rPr lang="zh-CN" altLang="en-GB" b="1">
                <a:latin typeface="微软雅黑" panose="020B0503020204020204" pitchFamily="34" charset="-122"/>
                <a:ea typeface="微软雅黑" panose="020B0503020204020204" pitchFamily="34" charset="-122"/>
                <a:cs typeface="msgothic"/>
              </a:rPr>
              <a:t>未使用</a:t>
            </a:r>
          </a:p>
        </p:txBody>
      </p:sp>
      <p:sp>
        <p:nvSpPr>
          <p:cNvPr id="108565" name="Rectangle 34"/>
          <p:cNvSpPr>
            <a:spLocks noChangeArrowheads="1"/>
          </p:cNvSpPr>
          <p:nvPr/>
        </p:nvSpPr>
        <p:spPr bwMode="auto">
          <a:xfrm>
            <a:off x="7326314" y="4786314"/>
            <a:ext cx="2166937" cy="712787"/>
          </a:xfrm>
          <a:prstGeom prst="rect">
            <a:avLst/>
          </a:prstGeom>
          <a:solidFill>
            <a:srgbClr val="008080">
              <a:alpha val="32941"/>
            </a:srgbClr>
          </a:solidFill>
          <a:ln w="3302">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读写数据段</a:t>
            </a:r>
          </a:p>
          <a:p>
            <a:pPr algn="ct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(.data, .bss)</a:t>
            </a:r>
          </a:p>
        </p:txBody>
      </p:sp>
      <p:sp>
        <p:nvSpPr>
          <p:cNvPr id="108566" name="Rectangle 35"/>
          <p:cNvSpPr>
            <a:spLocks noChangeArrowheads="1"/>
          </p:cNvSpPr>
          <p:nvPr/>
        </p:nvSpPr>
        <p:spPr bwMode="auto">
          <a:xfrm>
            <a:off x="7326314" y="5495925"/>
            <a:ext cx="2166937" cy="666750"/>
          </a:xfrm>
          <a:prstGeom prst="rect">
            <a:avLst/>
          </a:prstGeom>
          <a:solidFill>
            <a:srgbClr val="FF0000">
              <a:alpha val="25882"/>
            </a:srgbClr>
          </a:solidFill>
          <a:ln w="3302">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2000">
                <a:latin typeface="微软雅黑" panose="020B0503020204020204" pitchFamily="34" charset="-122"/>
                <a:ea typeface="微软雅黑" panose="020B0503020204020204" pitchFamily="34" charset="-122"/>
                <a:cs typeface="msgothic"/>
              </a:rPr>
              <a:t>只读代码段</a:t>
            </a:r>
          </a:p>
          <a:p>
            <a:pPr algn="ct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(.text</a:t>
            </a:r>
            <a:r>
              <a:rPr lang="en-GB" altLang="zh-CN" sz="1600">
                <a:latin typeface="Calibri" panose="020F0502020204030204" pitchFamily="34" charset="0"/>
                <a:ea typeface="微软雅黑" panose="020B0503020204020204" pitchFamily="34" charset="-122"/>
                <a:cs typeface="msgothic"/>
              </a:rPr>
              <a:t>, </a:t>
            </a:r>
            <a:r>
              <a:rPr lang="en-GB" altLang="zh-CN" sz="1800">
                <a:latin typeface="微软雅黑" panose="020B0503020204020204" pitchFamily="34" charset="-122"/>
                <a:ea typeface="微软雅黑" panose="020B0503020204020204" pitchFamily="34" charset="-122"/>
                <a:cs typeface="msgothic"/>
              </a:rPr>
              <a:t>.rodata</a:t>
            </a:r>
            <a:r>
              <a:rPr lang="zh-CN" altLang="en-GB" sz="1800">
                <a:latin typeface="微软雅黑" panose="020B0503020204020204" pitchFamily="34" charset="-122"/>
                <a:ea typeface="微软雅黑" panose="020B0503020204020204" pitchFamily="34" charset="-122"/>
                <a:cs typeface="msgothic"/>
              </a:rPr>
              <a:t>等</a:t>
            </a:r>
            <a:r>
              <a:rPr lang="en-GB" altLang="zh-CN" sz="1800">
                <a:latin typeface="微软雅黑" panose="020B0503020204020204" pitchFamily="34" charset="-122"/>
                <a:ea typeface="微软雅黑" panose="020B0503020204020204" pitchFamily="34" charset="-122"/>
                <a:cs typeface="msgothic"/>
              </a:rPr>
              <a:t>)</a:t>
            </a:r>
          </a:p>
        </p:txBody>
      </p:sp>
      <p:sp>
        <p:nvSpPr>
          <p:cNvPr id="108567" name="AutoShape 36"/>
          <p:cNvSpPr>
            <a:spLocks/>
          </p:cNvSpPr>
          <p:nvPr/>
        </p:nvSpPr>
        <p:spPr bwMode="auto">
          <a:xfrm>
            <a:off x="9493250" y="4894263"/>
            <a:ext cx="222250" cy="1295400"/>
          </a:xfrm>
          <a:prstGeom prst="rightBrace">
            <a:avLst>
              <a:gd name="adj1" fmla="val 48571"/>
              <a:gd name="adj2" fmla="val 50000"/>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108568" name="Text Box 37"/>
          <p:cNvSpPr txBox="1">
            <a:spLocks noChangeArrowheads="1"/>
          </p:cNvSpPr>
          <p:nvPr/>
        </p:nvSpPr>
        <p:spPr bwMode="auto">
          <a:xfrm>
            <a:off x="9818688" y="4891089"/>
            <a:ext cx="512762" cy="124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46800" rIns="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zh-CN" altLang="en-GB" sz="1900">
                <a:solidFill>
                  <a:srgbClr val="FF0000"/>
                </a:solidFill>
                <a:latin typeface="Calibri" panose="020F0502020204030204" pitchFamily="34" charset="0"/>
                <a:ea typeface="微软雅黑" panose="020B0503020204020204" pitchFamily="34" charset="-122"/>
                <a:cs typeface="msgothic"/>
              </a:rPr>
              <a:t>从可执行文件装入</a:t>
            </a:r>
          </a:p>
        </p:txBody>
      </p:sp>
      <p:sp>
        <p:nvSpPr>
          <p:cNvPr id="108569" name="Text Box 25"/>
          <p:cNvSpPr txBox="1">
            <a:spLocks noChangeArrowheads="1"/>
          </p:cNvSpPr>
          <p:nvPr/>
        </p:nvSpPr>
        <p:spPr bwMode="auto">
          <a:xfrm>
            <a:off x="9652001" y="881064"/>
            <a:ext cx="550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en-US" altLang="zh-CN" sz="2000">
                <a:solidFill>
                  <a:srgbClr val="CC3300"/>
                </a:solidFill>
                <a:latin typeface="微软雅黑" panose="020B0503020204020204" pitchFamily="34" charset="-122"/>
                <a:ea typeface="微软雅黑" panose="020B0503020204020204" pitchFamily="34" charset="-122"/>
              </a:rPr>
              <a:t>1GB</a:t>
            </a:r>
          </a:p>
        </p:txBody>
      </p:sp>
      <p:sp>
        <p:nvSpPr>
          <p:cNvPr id="108570" name="Text Box 20"/>
          <p:cNvSpPr txBox="1">
            <a:spLocks noChangeArrowheads="1"/>
          </p:cNvSpPr>
          <p:nvPr/>
        </p:nvSpPr>
        <p:spPr bwMode="auto">
          <a:xfrm>
            <a:off x="1916114" y="6323013"/>
            <a:ext cx="2156657" cy="4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zh-CN" altLang="en-GB" sz="2200">
                <a:solidFill>
                  <a:srgbClr val="FF0000"/>
                </a:solidFill>
                <a:latin typeface="Calibri" panose="020F0502020204030204" pitchFamily="34" charset="0"/>
                <a:ea typeface="微软雅黑" panose="020B0503020204020204" pitchFamily="34" charset="-122"/>
                <a:cs typeface="msgothic"/>
              </a:rPr>
              <a:t>可执行目标文件</a:t>
            </a:r>
          </a:p>
        </p:txBody>
      </p:sp>
      <p:sp>
        <p:nvSpPr>
          <p:cNvPr id="108571" name="Rectangle 7"/>
          <p:cNvSpPr>
            <a:spLocks noChangeArrowheads="1"/>
          </p:cNvSpPr>
          <p:nvPr/>
        </p:nvSpPr>
        <p:spPr bwMode="auto">
          <a:xfrm>
            <a:off x="1828801" y="4491039"/>
            <a:ext cx="2606675" cy="331787"/>
          </a:xfrm>
          <a:prstGeom prst="rect">
            <a:avLst/>
          </a:prstGeom>
          <a:solidFill>
            <a:srgbClr val="008080">
              <a:alpha val="30980"/>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int buf[2]={1,2}</a:t>
            </a:r>
          </a:p>
        </p:txBody>
      </p:sp>
      <p:sp>
        <p:nvSpPr>
          <p:cNvPr id="108572" name="Rectangle 8"/>
          <p:cNvSpPr>
            <a:spLocks noChangeArrowheads="1"/>
          </p:cNvSpPr>
          <p:nvPr/>
        </p:nvSpPr>
        <p:spPr bwMode="auto">
          <a:xfrm>
            <a:off x="1828801" y="1430339"/>
            <a:ext cx="2606675" cy="382587"/>
          </a:xfrm>
          <a:prstGeom prst="rect">
            <a:avLst/>
          </a:prstGeom>
          <a:solidFill>
            <a:srgbClr val="FFFFFF"/>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Headers</a:t>
            </a:r>
          </a:p>
        </p:txBody>
      </p:sp>
      <p:sp>
        <p:nvSpPr>
          <p:cNvPr id="108573" name="Rectangle 9"/>
          <p:cNvSpPr>
            <a:spLocks noChangeArrowheads="1"/>
          </p:cNvSpPr>
          <p:nvPr/>
        </p:nvSpPr>
        <p:spPr bwMode="auto">
          <a:xfrm>
            <a:off x="1828801" y="2208213"/>
            <a:ext cx="2606675" cy="641350"/>
          </a:xfrm>
          <a:prstGeom prst="rect">
            <a:avLst/>
          </a:prstGeom>
          <a:solidFill>
            <a:srgbClr val="FF0000">
              <a:alpha val="30980"/>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main()</a:t>
            </a:r>
          </a:p>
        </p:txBody>
      </p:sp>
      <p:sp>
        <p:nvSpPr>
          <p:cNvPr id="108574" name="Rectangle 10"/>
          <p:cNvSpPr>
            <a:spLocks noChangeArrowheads="1"/>
          </p:cNvSpPr>
          <p:nvPr/>
        </p:nvSpPr>
        <p:spPr bwMode="auto">
          <a:xfrm>
            <a:off x="1828801" y="2849563"/>
            <a:ext cx="2606675" cy="641350"/>
          </a:xfrm>
          <a:prstGeom prst="rect">
            <a:avLst/>
          </a:prstGeom>
          <a:solidFill>
            <a:srgbClr val="FF0000">
              <a:alpha val="27843"/>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swap()</a:t>
            </a:r>
          </a:p>
        </p:txBody>
      </p:sp>
      <p:sp>
        <p:nvSpPr>
          <p:cNvPr id="108575" name="Text Box 11"/>
          <p:cNvSpPr txBox="1">
            <a:spLocks noChangeArrowheads="1"/>
          </p:cNvSpPr>
          <p:nvPr/>
        </p:nvSpPr>
        <p:spPr bwMode="auto">
          <a:xfrm>
            <a:off x="1524000" y="1222376"/>
            <a:ext cx="298778" cy="3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8000"/>
              </a:lnSpc>
              <a:spcBef>
                <a:spcPct val="0"/>
              </a:spcBef>
              <a:buFontTx/>
              <a:buNone/>
            </a:pPr>
            <a:r>
              <a:rPr lang="en-GB" altLang="zh-CN" sz="1800">
                <a:latin typeface="Calibri" panose="020F0502020204030204" pitchFamily="34" charset="0"/>
                <a:ea typeface="msgothic"/>
                <a:cs typeface="msgothic"/>
              </a:rPr>
              <a:t>0</a:t>
            </a:r>
          </a:p>
        </p:txBody>
      </p:sp>
      <p:sp>
        <p:nvSpPr>
          <p:cNvPr id="108576" name="Rectangle 13"/>
          <p:cNvSpPr>
            <a:spLocks noChangeArrowheads="1"/>
          </p:cNvSpPr>
          <p:nvPr/>
        </p:nvSpPr>
        <p:spPr bwMode="auto">
          <a:xfrm>
            <a:off x="1828801" y="4824413"/>
            <a:ext cx="2606675" cy="330200"/>
          </a:xfrm>
          <a:prstGeom prst="rect">
            <a:avLst/>
          </a:prstGeom>
          <a:solidFill>
            <a:srgbClr val="008080">
              <a:alpha val="27843"/>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int</a:t>
            </a:r>
            <a:r>
              <a:rPr lang="en-GB" altLang="zh-CN" sz="1600">
                <a:latin typeface="Courier New" panose="02070309020205020404" pitchFamily="49" charset="0"/>
                <a:ea typeface="微软雅黑" panose="020B0503020204020204" pitchFamily="34" charset="-122"/>
                <a:cs typeface="msgothic"/>
              </a:rPr>
              <a:t> </a:t>
            </a:r>
            <a:r>
              <a:rPr lang="en-GB" altLang="zh-CN" sz="1800">
                <a:latin typeface="微软雅黑" panose="020B0503020204020204" pitchFamily="34" charset="-122"/>
                <a:ea typeface="微软雅黑" panose="020B0503020204020204" pitchFamily="34" charset="-122"/>
                <a:cs typeface="msgothic"/>
              </a:rPr>
              <a:t>*bufp0=&amp;buf[0]</a:t>
            </a:r>
          </a:p>
        </p:txBody>
      </p:sp>
      <p:sp>
        <p:nvSpPr>
          <p:cNvPr id="108577" name="Rectangle 16"/>
          <p:cNvSpPr>
            <a:spLocks noChangeArrowheads="1"/>
          </p:cNvSpPr>
          <p:nvPr/>
        </p:nvSpPr>
        <p:spPr bwMode="auto">
          <a:xfrm>
            <a:off x="1828801" y="3490913"/>
            <a:ext cx="2606675" cy="639762"/>
          </a:xfrm>
          <a:prstGeom prst="rect">
            <a:avLst/>
          </a:prstGeom>
          <a:solidFill>
            <a:srgbClr val="FF0000">
              <a:alpha val="27058"/>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1800">
                <a:latin typeface="微软雅黑" panose="020B0503020204020204" pitchFamily="34" charset="-122"/>
                <a:ea typeface="微软雅黑" panose="020B0503020204020204" pitchFamily="34" charset="-122"/>
                <a:cs typeface="msgothic"/>
              </a:rPr>
              <a:t>更多系统代码</a:t>
            </a:r>
          </a:p>
        </p:txBody>
      </p:sp>
      <p:sp>
        <p:nvSpPr>
          <p:cNvPr id="108578" name="Rectangle 18"/>
          <p:cNvSpPr>
            <a:spLocks noChangeArrowheads="1"/>
          </p:cNvSpPr>
          <p:nvPr/>
        </p:nvSpPr>
        <p:spPr bwMode="auto">
          <a:xfrm>
            <a:off x="1828801" y="4130676"/>
            <a:ext cx="2606675" cy="360363"/>
          </a:xfrm>
          <a:prstGeom prst="rect">
            <a:avLst/>
          </a:prstGeom>
          <a:solidFill>
            <a:srgbClr val="008080">
              <a:alpha val="27058"/>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1800">
                <a:latin typeface="微软雅黑" panose="020B0503020204020204" pitchFamily="34" charset="-122"/>
                <a:ea typeface="微软雅黑" panose="020B0503020204020204" pitchFamily="34" charset="-122"/>
                <a:cs typeface="msgothic"/>
              </a:rPr>
              <a:t>系统数据</a:t>
            </a:r>
          </a:p>
        </p:txBody>
      </p:sp>
      <p:sp>
        <p:nvSpPr>
          <p:cNvPr id="108579" name="AutoShape 21"/>
          <p:cNvSpPr>
            <a:spLocks/>
          </p:cNvSpPr>
          <p:nvPr/>
        </p:nvSpPr>
        <p:spPr bwMode="auto">
          <a:xfrm>
            <a:off x="4518026" y="1430339"/>
            <a:ext cx="328613" cy="2700337"/>
          </a:xfrm>
          <a:prstGeom prst="rightBrace">
            <a:avLst>
              <a:gd name="adj1" fmla="val 66576"/>
              <a:gd name="adj2" fmla="val 50000"/>
            </a:avLst>
          </a:prstGeom>
          <a:noFill/>
          <a:ln w="2556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108580" name="Text Box 22"/>
          <p:cNvSpPr txBox="1">
            <a:spLocks noChangeArrowheads="1"/>
          </p:cNvSpPr>
          <p:nvPr/>
        </p:nvSpPr>
        <p:spPr bwMode="auto">
          <a:xfrm>
            <a:off x="4881563" y="2614613"/>
            <a:ext cx="708120"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.text</a:t>
            </a:r>
          </a:p>
        </p:txBody>
      </p:sp>
      <p:sp>
        <p:nvSpPr>
          <p:cNvPr id="108581" name="Rectangle 30"/>
          <p:cNvSpPr>
            <a:spLocks noChangeArrowheads="1"/>
          </p:cNvSpPr>
          <p:nvPr/>
        </p:nvSpPr>
        <p:spPr bwMode="auto">
          <a:xfrm>
            <a:off x="1828801" y="5505450"/>
            <a:ext cx="2606675" cy="736600"/>
          </a:xfrm>
          <a:prstGeom prst="rect">
            <a:avLst/>
          </a:prstGeom>
          <a:solidFill>
            <a:srgbClr val="FFFFFF"/>
          </a:solidFill>
          <a:ln w="25560">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105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.symtab</a:t>
            </a:r>
          </a:p>
          <a:p>
            <a:pPr algn="ctr">
              <a:lnSpc>
                <a:spcPct val="105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.debug</a:t>
            </a:r>
          </a:p>
        </p:txBody>
      </p:sp>
      <p:sp>
        <p:nvSpPr>
          <p:cNvPr id="108582" name="AutoShape 31"/>
          <p:cNvSpPr>
            <a:spLocks/>
          </p:cNvSpPr>
          <p:nvPr/>
        </p:nvSpPr>
        <p:spPr bwMode="auto">
          <a:xfrm>
            <a:off x="4502150" y="4130675"/>
            <a:ext cx="285750" cy="958850"/>
          </a:xfrm>
          <a:prstGeom prst="rightBrace">
            <a:avLst>
              <a:gd name="adj1" fmla="val 27963"/>
              <a:gd name="adj2" fmla="val 50000"/>
            </a:avLst>
          </a:prstGeom>
          <a:noFill/>
          <a:ln w="2556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108583" name="Text Box 32"/>
          <p:cNvSpPr txBox="1">
            <a:spLocks noChangeArrowheads="1"/>
          </p:cNvSpPr>
          <p:nvPr/>
        </p:nvSpPr>
        <p:spPr bwMode="auto">
          <a:xfrm>
            <a:off x="4810125" y="4543425"/>
            <a:ext cx="763648"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.data</a:t>
            </a:r>
          </a:p>
        </p:txBody>
      </p:sp>
      <p:sp>
        <p:nvSpPr>
          <p:cNvPr id="108584" name="Rectangle 33"/>
          <p:cNvSpPr>
            <a:spLocks noChangeArrowheads="1"/>
          </p:cNvSpPr>
          <p:nvPr/>
        </p:nvSpPr>
        <p:spPr bwMode="auto">
          <a:xfrm>
            <a:off x="1828801" y="5157788"/>
            <a:ext cx="2606675" cy="347662"/>
          </a:xfrm>
          <a:prstGeom prst="rect">
            <a:avLst/>
          </a:prstGeom>
          <a:solidFill>
            <a:schemeClr val="accent1">
              <a:alpha val="41176"/>
            </a:scheme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en-GB" altLang="zh-CN" sz="1800">
                <a:latin typeface="微软雅黑" panose="020B0503020204020204" pitchFamily="34" charset="-122"/>
                <a:ea typeface="微软雅黑" panose="020B0503020204020204" pitchFamily="34" charset="-122"/>
                <a:cs typeface="Courier New" panose="02070309020205020404" pitchFamily="49" charset="0"/>
              </a:rPr>
              <a:t>int *bufp1</a:t>
            </a:r>
          </a:p>
        </p:txBody>
      </p:sp>
      <p:sp>
        <p:nvSpPr>
          <p:cNvPr id="108585" name="Text Box 34"/>
          <p:cNvSpPr txBox="1">
            <a:spLocks noChangeArrowheads="1"/>
          </p:cNvSpPr>
          <p:nvPr/>
        </p:nvSpPr>
        <p:spPr bwMode="auto">
          <a:xfrm>
            <a:off x="4838700" y="5162550"/>
            <a:ext cx="628996" cy="35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nSpc>
                <a:spcPct val="94000"/>
              </a:lnSpc>
              <a:spcBef>
                <a:spcPct val="0"/>
              </a:spcBef>
              <a:buFontTx/>
              <a:buNone/>
            </a:pPr>
            <a:r>
              <a:rPr lang="en-GB" altLang="zh-CN" sz="1800">
                <a:latin typeface="微软雅黑" panose="020B0503020204020204" pitchFamily="34" charset="-122"/>
                <a:ea typeface="微软雅黑" panose="020B0503020204020204" pitchFamily="34" charset="-122"/>
                <a:cs typeface="msgothic"/>
              </a:rPr>
              <a:t>.bss</a:t>
            </a:r>
          </a:p>
        </p:txBody>
      </p:sp>
      <p:sp>
        <p:nvSpPr>
          <p:cNvPr id="108586" name="Rectangle 38"/>
          <p:cNvSpPr>
            <a:spLocks noChangeArrowheads="1"/>
          </p:cNvSpPr>
          <p:nvPr/>
        </p:nvSpPr>
        <p:spPr bwMode="auto">
          <a:xfrm>
            <a:off x="1828801" y="1819276"/>
            <a:ext cx="2606675" cy="384175"/>
          </a:xfrm>
          <a:prstGeom prst="rect">
            <a:avLst/>
          </a:prstGeom>
          <a:solidFill>
            <a:srgbClr val="FF0000">
              <a:alpha val="27843"/>
            </a:srgbClr>
          </a:solidFill>
          <a:ln w="25527">
            <a:solidFill>
              <a:schemeClr val="tx1"/>
            </a:solidFill>
            <a:miter lim="800000"/>
            <a:headEnd/>
            <a:tailEnd/>
          </a:ln>
        </p:spPr>
        <p:txBody>
          <a:bodyPr wrap="none" lIns="90000" tIns="46800" rIns="90000" bIns="46800" anchor="ctr"/>
          <a:lstStyle>
            <a:lvl1pPr>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b="1">
                <a:solidFill>
                  <a:srgbClr val="996600"/>
                </a:solidFill>
                <a:latin typeface="Arial" panose="020B0604020202020204" pitchFamily="34" charset="0"/>
                <a:ea typeface="宋体" panose="02010600030101010101" pitchFamily="2" charset="-122"/>
              </a:defRPr>
            </a:lvl9pPr>
          </a:lstStyle>
          <a:p>
            <a:pPr algn="ctr">
              <a:lnSpc>
                <a:spcPct val="98000"/>
              </a:lnSpc>
              <a:spcBef>
                <a:spcPct val="0"/>
              </a:spcBef>
              <a:buFontTx/>
              <a:buNone/>
            </a:pPr>
            <a:r>
              <a:rPr lang="zh-CN" altLang="en-GB" sz="1800">
                <a:latin typeface="微软雅黑" panose="020B0503020204020204" pitchFamily="34" charset="-122"/>
                <a:ea typeface="微软雅黑" panose="020B0503020204020204" pitchFamily="34" charset="-122"/>
                <a:cs typeface="msgothic"/>
              </a:rPr>
              <a:t>系统代码</a:t>
            </a:r>
          </a:p>
        </p:txBody>
      </p:sp>
      <p:sp>
        <p:nvSpPr>
          <p:cNvPr id="108587" name="AutoShape 39"/>
          <p:cNvSpPr>
            <a:spLocks/>
          </p:cNvSpPr>
          <p:nvPr/>
        </p:nvSpPr>
        <p:spPr bwMode="auto">
          <a:xfrm>
            <a:off x="4484689" y="5191125"/>
            <a:ext cx="269875" cy="323850"/>
          </a:xfrm>
          <a:prstGeom prst="rightBrace">
            <a:avLst>
              <a:gd name="adj1" fmla="val 10000"/>
              <a:gd name="adj2" fmla="val 50000"/>
            </a:avLst>
          </a:prstGeom>
          <a:noFill/>
          <a:ln w="2556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en-US" altLang="zh-CN">
              <a:latin typeface="Arial Narrow" panose="020B0606020202030204" pitchFamily="34" charset="0"/>
            </a:endParaRPr>
          </a:p>
        </p:txBody>
      </p:sp>
      <p:sp>
        <p:nvSpPr>
          <p:cNvPr id="108588" name="Line 44"/>
          <p:cNvSpPr>
            <a:spLocks noChangeShapeType="1"/>
          </p:cNvSpPr>
          <p:nvPr/>
        </p:nvSpPr>
        <p:spPr bwMode="auto">
          <a:xfrm>
            <a:off x="5559425" y="2844801"/>
            <a:ext cx="1682750" cy="2887663"/>
          </a:xfrm>
          <a:prstGeom prst="line">
            <a:avLst/>
          </a:prstGeom>
          <a:noFill/>
          <a:ln w="38100">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9" name="Line 45"/>
          <p:cNvSpPr>
            <a:spLocks noChangeShapeType="1"/>
          </p:cNvSpPr>
          <p:nvPr/>
        </p:nvSpPr>
        <p:spPr bwMode="auto">
          <a:xfrm flipV="1">
            <a:off x="5819775" y="5065713"/>
            <a:ext cx="1436688" cy="4445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90" name="AutoShape 46"/>
          <p:cNvSpPr>
            <a:spLocks/>
          </p:cNvSpPr>
          <p:nvPr/>
        </p:nvSpPr>
        <p:spPr bwMode="auto">
          <a:xfrm>
            <a:off x="5559425" y="4702176"/>
            <a:ext cx="173038" cy="741363"/>
          </a:xfrm>
          <a:prstGeom prst="rightBrace">
            <a:avLst>
              <a:gd name="adj1" fmla="val 35703"/>
              <a:gd name="adj2" fmla="val 50000"/>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785456" name="Text Box 48"/>
          <p:cNvSpPr txBox="1">
            <a:spLocks noChangeArrowheads="1"/>
          </p:cNvSpPr>
          <p:nvPr/>
        </p:nvSpPr>
        <p:spPr bwMode="auto">
          <a:xfrm>
            <a:off x="1816100" y="827089"/>
            <a:ext cx="354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latin typeface="微软雅黑" panose="020B0503020204020204" pitchFamily="34" charset="-122"/>
                <a:ea typeface="微软雅黑" panose="020B0503020204020204" pitchFamily="34" charset="-122"/>
              </a:rPr>
              <a:t>程序</a:t>
            </a:r>
            <a:r>
              <a:rPr lang="en-US" altLang="zh-CN" sz="2000">
                <a:solidFill>
                  <a:srgbClr val="FF0000"/>
                </a:solidFill>
                <a:latin typeface="微软雅黑" panose="020B0503020204020204" pitchFamily="34" charset="-122"/>
                <a:ea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rPr>
              <a:t>段</a:t>
            </a:r>
            <a:r>
              <a:rPr lang="en-US" altLang="zh-CN" sz="2000">
                <a:solidFill>
                  <a:srgbClr val="FF0000"/>
                </a:solidFill>
                <a:latin typeface="微软雅黑" panose="020B0503020204020204" pitchFamily="34" charset="-122"/>
                <a:ea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rPr>
              <a:t>头表描述如何映射！</a:t>
            </a:r>
          </a:p>
        </p:txBody>
      </p:sp>
      <p:sp>
        <p:nvSpPr>
          <p:cNvPr id="49" name="Rectangle 1"/>
          <p:cNvSpPr>
            <a:spLocks noGrp="1" noChangeArrowheads="1"/>
          </p:cNvSpPr>
          <p:nvPr>
            <p:ph type="title" idx="4294967295"/>
          </p:nvPr>
        </p:nvSpPr>
        <p:spPr>
          <a:xfrm>
            <a:off x="263352" y="300832"/>
            <a:ext cx="8716962" cy="37260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dirty="0"/>
              <a:t>可执行文件的存储器映像</a:t>
            </a:r>
          </a:p>
        </p:txBody>
      </p:sp>
    </p:spTree>
    <p:extLst>
      <p:ext uri="{BB962C8B-B14F-4D97-AF65-F5344CB8AC3E}">
        <p14:creationId xmlns:p14="http://schemas.microsoft.com/office/powerpoint/2010/main" val="423619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416"/>
                                        </p:tgtEl>
                                        <p:attrNameLst>
                                          <p:attrName>style.visibility</p:attrName>
                                        </p:attrNameLst>
                                      </p:cBhvr>
                                      <p:to>
                                        <p:strVal val="visible"/>
                                      </p:to>
                                    </p:set>
                                    <p:animEffect transition="in" filter="blinds(horizontal)">
                                      <p:cBhvr>
                                        <p:cTn id="7" dur="500"/>
                                        <p:tgtEl>
                                          <p:spTgt spid="7854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5456">
                                            <p:txEl>
                                              <p:pRg st="0" end="0"/>
                                            </p:txEl>
                                          </p:spTgt>
                                        </p:tgtEl>
                                        <p:attrNameLst>
                                          <p:attrName>style.visibility</p:attrName>
                                        </p:attrNameLst>
                                      </p:cBhvr>
                                      <p:to>
                                        <p:strVal val="visible"/>
                                      </p:to>
                                    </p:set>
                                    <p:animEffect transition="in" filter="blinds(horizontal)">
                                      <p:cBhvr>
                                        <p:cTn id="12" dur="500"/>
                                        <p:tgtEl>
                                          <p:spTgt spid="7854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程序头部表 </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908720"/>
            <a:ext cx="11496600" cy="5445344"/>
          </a:xfrm>
        </p:spPr>
        <p:txBody>
          <a:bodyPr>
            <a:normAutofit/>
          </a:bodyPr>
          <a:lstStyle/>
          <a:p>
            <a:r>
              <a:rPr lang="en-US" altLang="zh-CN" sz="2400" dirty="0"/>
              <a:t> </a:t>
            </a:r>
            <a:r>
              <a:rPr lang="zh-CN" altLang="en-US" sz="2400" dirty="0"/>
              <a:t>被加载到内存时，可执行文件的连续的片 </a:t>
            </a:r>
            <a:r>
              <a:rPr lang="en-US" altLang="zh-CN" sz="2400" dirty="0"/>
              <a:t>(chunk) </a:t>
            </a:r>
            <a:r>
              <a:rPr lang="zh-CN" altLang="en-US" sz="2400" dirty="0"/>
              <a:t>被映射到连续的内存段</a:t>
            </a:r>
            <a:endParaRPr lang="en-US" altLang="zh-CN" sz="2400" dirty="0"/>
          </a:p>
          <a:p>
            <a:r>
              <a:rPr lang="en-US" altLang="zh-CN" sz="2400" dirty="0"/>
              <a:t> </a:t>
            </a:r>
            <a:r>
              <a:rPr lang="zh-CN" altLang="en-US" sz="2400" dirty="0"/>
              <a:t>程序头部表 </a:t>
            </a:r>
            <a:r>
              <a:rPr lang="en-US" altLang="zh-CN" sz="2400" dirty="0"/>
              <a:t>(program header table) </a:t>
            </a:r>
            <a:r>
              <a:rPr lang="zh-CN" altLang="en-US" sz="2400" dirty="0"/>
              <a:t>描述了这种映射关系</a:t>
            </a:r>
            <a:endParaRPr lang="en-US" altLang="zh-CN" sz="2400" dirty="0"/>
          </a:p>
          <a:p>
            <a:r>
              <a:rPr lang="zh-CN" altLang="en-US" sz="2400" dirty="0"/>
              <a:t> 用 </a:t>
            </a:r>
            <a:r>
              <a:rPr lang="en-US" altLang="zh-CN" sz="2400" dirty="0"/>
              <a:t>OBJDUMP </a:t>
            </a:r>
            <a:r>
              <a:rPr lang="zh-CN" altLang="en-US" sz="2400" dirty="0"/>
              <a:t>查看示例可执行文件 </a:t>
            </a:r>
            <a:r>
              <a:rPr lang="en-US" altLang="zh-CN" sz="2400" dirty="0" err="1"/>
              <a:t>prog</a:t>
            </a:r>
            <a:r>
              <a:rPr lang="en-US" altLang="zh-CN" sz="2400" dirty="0"/>
              <a:t> </a:t>
            </a:r>
            <a:r>
              <a:rPr lang="zh-CN" altLang="en-US" sz="2400" dirty="0"/>
              <a:t>的程序头部表</a:t>
            </a:r>
            <a:endParaRPr lang="zh-CN" altLang="en-US" sz="2000" b="0" dirty="0"/>
          </a:p>
        </p:txBody>
      </p:sp>
      <p:sp>
        <p:nvSpPr>
          <p:cNvPr id="2" name="文本框 1"/>
          <p:cNvSpPr txBox="1"/>
          <p:nvPr/>
        </p:nvSpPr>
        <p:spPr>
          <a:xfrm>
            <a:off x="2927648" y="5755190"/>
            <a:ext cx="4896544" cy="674031"/>
          </a:xfrm>
          <a:prstGeom prst="rect">
            <a:avLst/>
          </a:prstGeom>
          <a:noFill/>
        </p:spPr>
        <p:txBody>
          <a:bodyPr wrap="square" rtlCol="0">
            <a:spAutoFit/>
          </a:bodyPr>
          <a:lstStyle/>
          <a:p>
            <a:pPr>
              <a:buNone/>
            </a:pPr>
            <a:r>
              <a:rPr lang="en-US" altLang="zh-CN" dirty="0"/>
              <a:t>32</a:t>
            </a:r>
            <a:r>
              <a:rPr lang="zh-CN" altLang="en-US" dirty="0"/>
              <a:t>位系统：</a:t>
            </a:r>
            <a:r>
              <a:rPr lang="en-US" altLang="zh-CN" dirty="0"/>
              <a:t>2</a:t>
            </a:r>
            <a:r>
              <a:rPr lang="en-US" altLang="zh-CN" baseline="30000" dirty="0"/>
              <a:t>12</a:t>
            </a:r>
            <a:r>
              <a:rPr lang="en-US" altLang="zh-CN" dirty="0"/>
              <a:t>=4KB</a:t>
            </a:r>
            <a:r>
              <a:rPr lang="zh-CN" altLang="en-US" dirty="0"/>
              <a:t>，</a:t>
            </a:r>
            <a:r>
              <a:rPr lang="en-US" altLang="zh-CN" dirty="0"/>
              <a:t>4KB</a:t>
            </a:r>
            <a:r>
              <a:rPr lang="zh-CN" altLang="en-US" dirty="0"/>
              <a:t>字节地址对齐</a:t>
            </a:r>
            <a:endParaRPr lang="en-US" altLang="zh-CN" dirty="0"/>
          </a:p>
          <a:p>
            <a:pPr>
              <a:buNone/>
            </a:pPr>
            <a:r>
              <a:rPr lang="en-US" altLang="zh-CN" dirty="0"/>
              <a:t>64</a:t>
            </a:r>
            <a:r>
              <a:rPr lang="zh-CN" altLang="en-US" dirty="0"/>
              <a:t>位系统：</a:t>
            </a:r>
            <a:r>
              <a:rPr lang="en-US" altLang="zh-CN" dirty="0"/>
              <a:t>2</a:t>
            </a:r>
            <a:r>
              <a:rPr lang="en-US" altLang="zh-CN" baseline="30000" dirty="0"/>
              <a:t>21</a:t>
            </a:r>
            <a:r>
              <a:rPr lang="en-US" altLang="zh-CN" dirty="0"/>
              <a:t>=2MB</a:t>
            </a:r>
            <a:r>
              <a:rPr lang="zh-CN" altLang="en-US" dirty="0"/>
              <a:t>，</a:t>
            </a:r>
            <a:r>
              <a:rPr lang="en-US" altLang="zh-CN" dirty="0"/>
              <a:t>2MB</a:t>
            </a:r>
            <a:r>
              <a:rPr lang="zh-CN" altLang="en-US" dirty="0"/>
              <a:t>字节地址对齐</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20" y="2896344"/>
            <a:ext cx="8720028" cy="19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578153" y="4562488"/>
            <a:ext cx="4149818" cy="306672"/>
          </a:xfrm>
          <a:prstGeom prst="rect">
            <a:avLst/>
          </a:prstGeom>
          <a:noFill/>
          <a:ln w="15875">
            <a:solidFill>
              <a:srgbClr val="C00000"/>
            </a:solidFill>
          </a:ln>
        </p:spPr>
        <p:txBody>
          <a:bodyPr wrap="square" rtlCol="0">
            <a:noAutofit/>
          </a:bodyPr>
          <a:lstStyle/>
          <a:p>
            <a:endParaRPr lang="zh-CN" altLang="en-US" sz="1800" dirty="0">
              <a:latin typeface="Calibri" pitchFamily="34" charset="0"/>
            </a:endParaRPr>
          </a:p>
        </p:txBody>
      </p:sp>
      <p:sp>
        <p:nvSpPr>
          <p:cNvPr id="3" name="文本框 2"/>
          <p:cNvSpPr txBox="1"/>
          <p:nvPr/>
        </p:nvSpPr>
        <p:spPr>
          <a:xfrm>
            <a:off x="4148254" y="4944317"/>
            <a:ext cx="3240360" cy="327782"/>
          </a:xfrm>
          <a:prstGeom prst="rect">
            <a:avLst/>
          </a:prstGeom>
          <a:noFill/>
        </p:spPr>
        <p:txBody>
          <a:bodyPr wrap="square" rtlCol="0">
            <a:spAutoFit/>
          </a:bodyPr>
          <a:lstStyle/>
          <a:p>
            <a:pPr>
              <a:buNone/>
            </a:pPr>
            <a:r>
              <a:rPr lang="en-US" altLang="zh-CN" dirty="0">
                <a:solidFill>
                  <a:schemeClr val="accent2"/>
                </a:solidFill>
              </a:rPr>
              <a:t>0x14:bss</a:t>
            </a:r>
            <a:r>
              <a:rPr lang="zh-CN" altLang="en-US" dirty="0">
                <a:solidFill>
                  <a:schemeClr val="accent2"/>
                </a:solidFill>
              </a:rPr>
              <a:t>变量空间分配</a:t>
            </a:r>
          </a:p>
        </p:txBody>
      </p:sp>
    </p:spTree>
    <p:extLst>
      <p:ext uri="{BB962C8B-B14F-4D97-AF65-F5344CB8AC3E}">
        <p14:creationId xmlns:p14="http://schemas.microsoft.com/office/powerpoint/2010/main" val="255165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链接器驱动程序</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静态链接</a:t>
            </a:r>
            <a:endParaRPr lang="en-US" altLang="zh-CN" sz="14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solidFill>
                  <a:srgbClr val="DDDDDD"/>
                </a:solidFill>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符号解析</a:t>
            </a:r>
            <a:endParaRPr lang="en-US" altLang="zh-CN" sz="1400" dirty="0">
              <a:solidFill>
                <a:srgbClr val="DDDDDD"/>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latin typeface="微软雅黑" panose="020B0503020204020204" pitchFamily="34" charset="-122"/>
                <a:ea typeface="微软雅黑" panose="020B0503020204020204" pitchFamily="34" charset="-122"/>
              </a:rPr>
              <a:t>运行</a:t>
            </a:r>
            <a:endParaRPr lang="en-US" altLang="zh-CN" dirty="0">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DDDDDD"/>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加载和运行</a:t>
            </a:r>
            <a:endParaRPr lang="en-US" altLang="zh-CN" sz="1400"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536846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加载可执行目标文件</a:t>
            </a:r>
            <a:endParaRPr lang="zh-CN" altLang="en-US" sz="2400" i="0" dirty="0">
              <a:latin typeface="+mn-lt"/>
            </a:endParaRPr>
          </a:p>
        </p:txBody>
      </p:sp>
      <p:sp>
        <p:nvSpPr>
          <p:cNvPr id="4" name="Rectangle 2"/>
          <p:cNvSpPr>
            <a:spLocks noChangeArrowheads="1"/>
          </p:cNvSpPr>
          <p:nvPr/>
        </p:nvSpPr>
        <p:spPr bwMode="auto">
          <a:xfrm>
            <a:off x="775892" y="136010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ea typeface="msgothic" charset="0"/>
                <a:cs typeface="msgothic" charset="0"/>
              </a:rPr>
              <a:t>ELF </a:t>
            </a:r>
            <a:r>
              <a:rPr lang="zh-CN" altLang="en-US" sz="1600" dirty="0">
                <a:latin typeface="Calibri" pitchFamily="34" charset="0"/>
                <a:ea typeface="msgothic" charset="0"/>
                <a:cs typeface="msgothic" charset="0"/>
              </a:rPr>
              <a:t>头</a:t>
            </a:r>
            <a:endParaRPr lang="en-GB" sz="1600" dirty="0">
              <a:latin typeface="Calibri" pitchFamily="34" charset="0"/>
              <a:ea typeface="msgothic" charset="0"/>
              <a:cs typeface="msgothic" charset="0"/>
            </a:endParaRPr>
          </a:p>
        </p:txBody>
      </p:sp>
      <p:sp>
        <p:nvSpPr>
          <p:cNvPr id="5" name="Rectangle 3"/>
          <p:cNvSpPr>
            <a:spLocks noChangeArrowheads="1"/>
          </p:cNvSpPr>
          <p:nvPr/>
        </p:nvSpPr>
        <p:spPr bwMode="auto">
          <a:xfrm>
            <a:off x="775892" y="1741108"/>
            <a:ext cx="2971800" cy="392478"/>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dirty="0">
                <a:latin typeface="Calibri" pitchFamily="34" charset="0"/>
                <a:ea typeface="msgothic" charset="0"/>
                <a:cs typeface="msgothic" charset="0"/>
              </a:rPr>
              <a:t>段头部表</a:t>
            </a:r>
            <a:endParaRPr lang="en-GB" sz="1600" dirty="0">
              <a:latin typeface="Calibri" pitchFamily="34" charset="0"/>
              <a:ea typeface="msgothic" charset="0"/>
              <a:cs typeface="msgothic" charset="0"/>
            </a:endParaRPr>
          </a:p>
        </p:txBody>
      </p:sp>
      <p:sp>
        <p:nvSpPr>
          <p:cNvPr id="6" name="Rectangle 4"/>
          <p:cNvSpPr>
            <a:spLocks noChangeArrowheads="1"/>
          </p:cNvSpPr>
          <p:nvPr/>
        </p:nvSpPr>
        <p:spPr bwMode="auto">
          <a:xfrm>
            <a:off x="775892" y="2516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.text</a:t>
            </a:r>
          </a:p>
        </p:txBody>
      </p:sp>
      <p:sp>
        <p:nvSpPr>
          <p:cNvPr id="7" name="Rectangle 5"/>
          <p:cNvSpPr>
            <a:spLocks noChangeArrowheads="1"/>
          </p:cNvSpPr>
          <p:nvPr/>
        </p:nvSpPr>
        <p:spPr bwMode="auto">
          <a:xfrm>
            <a:off x="775892" y="3278048"/>
            <a:ext cx="2971800" cy="3810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.data</a:t>
            </a:r>
          </a:p>
        </p:txBody>
      </p:sp>
      <p:sp>
        <p:nvSpPr>
          <p:cNvPr id="8" name="Rectangle 6"/>
          <p:cNvSpPr>
            <a:spLocks noChangeArrowheads="1"/>
          </p:cNvSpPr>
          <p:nvPr/>
        </p:nvSpPr>
        <p:spPr bwMode="auto">
          <a:xfrm>
            <a:off x="775892" y="3659048"/>
            <a:ext cx="2971800" cy="38100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bss</a:t>
            </a:r>
            <a:endParaRPr lang="en-GB" sz="1600" b="1" dirty="0">
              <a:latin typeface="Calibri" pitchFamily="34" charset="0"/>
              <a:ea typeface="msgothic" charset="0"/>
              <a:cs typeface="msgothic" charset="0"/>
            </a:endParaRPr>
          </a:p>
        </p:txBody>
      </p:sp>
      <p:sp>
        <p:nvSpPr>
          <p:cNvPr id="9" name="Rectangle 7"/>
          <p:cNvSpPr>
            <a:spLocks noChangeArrowheads="1"/>
          </p:cNvSpPr>
          <p:nvPr/>
        </p:nvSpPr>
        <p:spPr bwMode="auto">
          <a:xfrm>
            <a:off x="775892" y="4040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symtab</a:t>
            </a:r>
            <a:endParaRPr lang="en-GB" sz="1600" b="1" dirty="0">
              <a:latin typeface="Calibri" pitchFamily="34" charset="0"/>
              <a:ea typeface="msgothic" charset="0"/>
              <a:cs typeface="msgothic" charset="0"/>
            </a:endParaRPr>
          </a:p>
        </p:txBody>
      </p:sp>
      <p:sp>
        <p:nvSpPr>
          <p:cNvPr id="10" name="Rectangle 10"/>
          <p:cNvSpPr>
            <a:spLocks noChangeArrowheads="1"/>
          </p:cNvSpPr>
          <p:nvPr/>
        </p:nvSpPr>
        <p:spPr bwMode="auto">
          <a:xfrm>
            <a:off x="775892" y="4421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.debug</a:t>
            </a:r>
          </a:p>
        </p:txBody>
      </p:sp>
      <p:sp>
        <p:nvSpPr>
          <p:cNvPr id="11" name="Rectangle 11"/>
          <p:cNvSpPr>
            <a:spLocks noChangeArrowheads="1"/>
          </p:cNvSpPr>
          <p:nvPr/>
        </p:nvSpPr>
        <p:spPr bwMode="auto">
          <a:xfrm>
            <a:off x="775892" y="5564048"/>
            <a:ext cx="2971800" cy="385232"/>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节头部表</a:t>
            </a:r>
            <a:endParaRPr lang="en-GB" sz="1600" b="1" dirty="0">
              <a:latin typeface="Calibri" pitchFamily="34" charset="0"/>
              <a:ea typeface="msgothic" charset="0"/>
              <a:cs typeface="msgothic" charset="0"/>
            </a:endParaRPr>
          </a:p>
        </p:txBody>
      </p:sp>
      <p:sp>
        <p:nvSpPr>
          <p:cNvPr id="12" name="Text Box 12"/>
          <p:cNvSpPr txBox="1">
            <a:spLocks noChangeArrowheads="1"/>
          </p:cNvSpPr>
          <p:nvPr/>
        </p:nvSpPr>
        <p:spPr bwMode="auto">
          <a:xfrm>
            <a:off x="469224" y="1233282"/>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13" name="Text Box 13"/>
          <p:cNvSpPr txBox="1">
            <a:spLocks noChangeArrowheads="1"/>
          </p:cNvSpPr>
          <p:nvPr/>
        </p:nvSpPr>
        <p:spPr bwMode="auto">
          <a:xfrm>
            <a:off x="1262858" y="908720"/>
            <a:ext cx="1808806" cy="365999"/>
          </a:xfrm>
          <a:prstGeom prst="rect">
            <a:avLst/>
          </a:prstGeom>
          <a:noFill/>
          <a:ln w="9525">
            <a:noFill/>
            <a:round/>
            <a:headEnd/>
            <a:tailEnd/>
          </a:ln>
          <a:effectLst/>
        </p:spPr>
        <p:txBody>
          <a:bodyPr wrap="none" lIns="90000" tIns="46800" rIns="90000" bIns="46800">
            <a:spAutoFit/>
          </a:bodyP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800" b="1" dirty="0">
                <a:solidFill>
                  <a:srgbClr val="C00000"/>
                </a:solidFill>
                <a:latin typeface="Calibri" pitchFamily="34" charset="0"/>
                <a:ea typeface="msgothic" charset="0"/>
                <a:cs typeface="msgothic" charset="0"/>
              </a:rPr>
              <a:t>可执行目标文件</a:t>
            </a:r>
            <a:endParaRPr lang="en-GB" sz="1800" b="1" dirty="0">
              <a:solidFill>
                <a:srgbClr val="C00000"/>
              </a:solidFill>
              <a:latin typeface="Calibri" pitchFamily="34" charset="0"/>
              <a:ea typeface="msgothic" charset="0"/>
              <a:cs typeface="msgothic" charset="0"/>
            </a:endParaRPr>
          </a:p>
        </p:txBody>
      </p:sp>
      <p:sp>
        <p:nvSpPr>
          <p:cNvPr id="14" name="Rectangle 14"/>
          <p:cNvSpPr>
            <a:spLocks noChangeArrowheads="1"/>
          </p:cNvSpPr>
          <p:nvPr/>
        </p:nvSpPr>
        <p:spPr bwMode="auto">
          <a:xfrm>
            <a:off x="5994687" y="776082"/>
            <a:ext cx="2789237" cy="487362"/>
          </a:xfrm>
          <a:prstGeom prst="rect">
            <a:avLst/>
          </a:prstGeom>
          <a:solidFill>
            <a:srgbClr val="F1C7C7"/>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内核虚拟内存</a:t>
            </a:r>
            <a:endParaRPr lang="en-GB" sz="1600" b="1" dirty="0">
              <a:latin typeface="Calibri" pitchFamily="34" charset="0"/>
              <a:ea typeface="msgothic" charset="0"/>
              <a:cs typeface="msgothic" charset="0"/>
            </a:endParaRPr>
          </a:p>
        </p:txBody>
      </p:sp>
      <p:sp>
        <p:nvSpPr>
          <p:cNvPr id="15" name="Rectangle 15"/>
          <p:cNvSpPr>
            <a:spLocks noChangeArrowheads="1"/>
          </p:cNvSpPr>
          <p:nvPr/>
        </p:nvSpPr>
        <p:spPr bwMode="auto">
          <a:xfrm>
            <a:off x="5994687" y="2477882"/>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共享库的内存映射区域</a:t>
            </a:r>
            <a:endParaRPr lang="en-GB" sz="1600" b="1" dirty="0">
              <a:latin typeface="Calibri" pitchFamily="34" charset="0"/>
              <a:ea typeface="msgothic" charset="0"/>
              <a:cs typeface="msgothic" charset="0"/>
            </a:endParaRPr>
          </a:p>
        </p:txBody>
      </p:sp>
      <p:sp>
        <p:nvSpPr>
          <p:cNvPr id="16" name="Rectangle 16"/>
          <p:cNvSpPr>
            <a:spLocks noChangeArrowheads="1"/>
          </p:cNvSpPr>
          <p:nvPr/>
        </p:nvSpPr>
        <p:spPr bwMode="auto">
          <a:xfrm>
            <a:off x="5994687" y="3143044"/>
            <a:ext cx="2789237" cy="723900"/>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17" name="Rectangle 17"/>
          <p:cNvSpPr>
            <a:spLocks noChangeArrowheads="1"/>
          </p:cNvSpPr>
          <p:nvPr/>
        </p:nvSpPr>
        <p:spPr bwMode="auto">
          <a:xfrm>
            <a:off x="5994688" y="3864827"/>
            <a:ext cx="2789237" cy="669925"/>
          </a:xfrm>
          <a:prstGeom prst="rect">
            <a:avLst/>
          </a:prstGeom>
          <a:solidFill>
            <a:srgbClr val="D5F1CF"/>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运行时堆</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由 </a:t>
            </a:r>
            <a:r>
              <a:rPr lang="en-GB" sz="1600" b="1" dirty="0" err="1">
                <a:latin typeface="Courier New" pitchFamily="49" charset="0"/>
                <a:ea typeface="msgothic" charset="0"/>
                <a:cs typeface="msgothic" charset="0"/>
              </a:rPr>
              <a:t>malloc</a:t>
            </a:r>
            <a:r>
              <a:rPr lang="en-GB" sz="1600" b="1" dirty="0">
                <a:latin typeface="Courier New" pitchFamily="49" charset="0"/>
                <a:ea typeface="msgothic" charset="0"/>
                <a:cs typeface="msgothic" charset="0"/>
              </a:rPr>
              <a:t> </a:t>
            </a:r>
            <a:r>
              <a:rPr lang="zh-CN" altLang="en-US" sz="1600" b="1" dirty="0">
                <a:latin typeface="Courier New" pitchFamily="49" charset="0"/>
                <a:ea typeface="msgothic" charset="0"/>
                <a:cs typeface="msgothic" charset="0"/>
              </a:rPr>
              <a:t>创建</a:t>
            </a:r>
            <a:r>
              <a:rPr lang="en-GB" sz="1600" b="1" dirty="0">
                <a:latin typeface="Calibri" pitchFamily="34" charset="0"/>
                <a:ea typeface="msgothic" charset="0"/>
                <a:cs typeface="msgothic" charset="0"/>
              </a:rPr>
              <a:t>)</a:t>
            </a:r>
          </a:p>
        </p:txBody>
      </p:sp>
      <p:sp>
        <p:nvSpPr>
          <p:cNvPr id="18" name="Rectangle 18"/>
          <p:cNvSpPr>
            <a:spLocks noChangeArrowheads="1"/>
          </p:cNvSpPr>
          <p:nvPr/>
        </p:nvSpPr>
        <p:spPr bwMode="auto">
          <a:xfrm>
            <a:off x="5994687" y="1568244"/>
            <a:ext cx="2789237" cy="906463"/>
          </a:xfrm>
          <a:prstGeom prst="rect">
            <a:avLst/>
          </a:prstGeom>
          <a:solidFill>
            <a:schemeClr val="bg1">
              <a:lumMod val="75000"/>
            </a:schemeClr>
          </a:solidFill>
          <a:ln w="3240">
            <a:solidFill>
              <a:schemeClr val="tx1"/>
            </a:solidFill>
            <a:miter lim="800000"/>
            <a:headEnd/>
            <a:tailEnd/>
          </a:ln>
          <a:effectLst/>
        </p:spPr>
        <p:txBody>
          <a:bodyPr wrap="none" anchor="ctr"/>
          <a:lstStyle/>
          <a:p>
            <a:pPr>
              <a:buNone/>
            </a:pPr>
            <a:endParaRPr lang="en-US"/>
          </a:p>
        </p:txBody>
      </p:sp>
      <p:sp>
        <p:nvSpPr>
          <p:cNvPr id="19" name="Line 19"/>
          <p:cNvSpPr>
            <a:spLocks noChangeShapeType="1"/>
          </p:cNvSpPr>
          <p:nvPr/>
        </p:nvSpPr>
        <p:spPr bwMode="auto">
          <a:xfrm flipV="1">
            <a:off x="7384808" y="3471657"/>
            <a:ext cx="1588" cy="3841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20" name="Rectangle 20"/>
          <p:cNvSpPr>
            <a:spLocks noChangeArrowheads="1"/>
          </p:cNvSpPr>
          <p:nvPr/>
        </p:nvSpPr>
        <p:spPr bwMode="auto">
          <a:xfrm>
            <a:off x="5994687" y="1233282"/>
            <a:ext cx="2789237" cy="563562"/>
          </a:xfrm>
          <a:prstGeom prst="rect">
            <a:avLst/>
          </a:prstGeom>
          <a:solidFill>
            <a:srgbClr val="D5F1CF"/>
          </a:solidFill>
          <a:ln w="3240">
            <a:solidFill>
              <a:schemeClr val="tx1"/>
            </a:solidFill>
            <a:miter lim="800000"/>
            <a:headEnd/>
            <a:tailEnd/>
          </a:ln>
          <a:effectLst/>
        </p:spPr>
        <p:txBody>
          <a:bodyPr wrap="none" lIns="90000" tIns="46800" rIns="90000" bIns="46800" anchor="b" anchorCtr="0"/>
          <a:lstStyle/>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用户栈</a:t>
            </a:r>
            <a:endParaRPr lang="en-GB" sz="1600" b="1" dirty="0">
              <a:latin typeface="Calibri" pitchFamily="34" charset="0"/>
              <a:ea typeface="msgothic" charset="0"/>
              <a:cs typeface="msgothic" charset="0"/>
            </a:endParaRPr>
          </a:p>
          <a:p>
            <a:pPr algn="ctr">
              <a:lnSpc>
                <a:spcPct val="5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运行时创建</a:t>
            </a:r>
            <a:r>
              <a:rPr lang="en-GB" sz="1600" b="1" dirty="0">
                <a:latin typeface="Calibri" pitchFamily="34" charset="0"/>
                <a:ea typeface="msgothic" charset="0"/>
                <a:cs typeface="msgothic" charset="0"/>
              </a:rPr>
              <a:t>)</a:t>
            </a:r>
          </a:p>
        </p:txBody>
      </p:sp>
      <p:sp>
        <p:nvSpPr>
          <p:cNvPr id="21" name="Line 21"/>
          <p:cNvSpPr>
            <a:spLocks noChangeShapeType="1"/>
          </p:cNvSpPr>
          <p:nvPr/>
        </p:nvSpPr>
        <p:spPr bwMode="auto">
          <a:xfrm flipV="1">
            <a:off x="7384808" y="2252457"/>
            <a:ext cx="1588" cy="2317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22" name="Line 22"/>
          <p:cNvSpPr>
            <a:spLocks noChangeShapeType="1"/>
          </p:cNvSpPr>
          <p:nvPr/>
        </p:nvSpPr>
        <p:spPr bwMode="auto">
          <a:xfrm>
            <a:off x="7384808" y="1796844"/>
            <a:ext cx="1588" cy="228600"/>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23" name="Rectangle 23"/>
          <p:cNvSpPr>
            <a:spLocks noChangeArrowheads="1"/>
          </p:cNvSpPr>
          <p:nvPr/>
        </p:nvSpPr>
        <p:spPr bwMode="auto">
          <a:xfrm>
            <a:off x="5994687" y="5826977"/>
            <a:ext cx="2789238" cy="3968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Unused</a:t>
            </a:r>
          </a:p>
        </p:txBody>
      </p:sp>
      <p:sp>
        <p:nvSpPr>
          <p:cNvPr id="24" name="Text Box 24"/>
          <p:cNvSpPr txBox="1">
            <a:spLocks noChangeArrowheads="1"/>
          </p:cNvSpPr>
          <p:nvPr/>
        </p:nvSpPr>
        <p:spPr bwMode="auto">
          <a:xfrm>
            <a:off x="5729052" y="6045529"/>
            <a:ext cx="285954"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0</a:t>
            </a:r>
          </a:p>
        </p:txBody>
      </p:sp>
      <p:sp>
        <p:nvSpPr>
          <p:cNvPr id="25" name="Text Box 25"/>
          <p:cNvSpPr txBox="1">
            <a:spLocks noChangeArrowheads="1"/>
          </p:cNvSpPr>
          <p:nvPr/>
        </p:nvSpPr>
        <p:spPr bwMode="auto">
          <a:xfrm>
            <a:off x="9142079" y="1622219"/>
            <a:ext cx="1850465" cy="326181"/>
          </a:xfrm>
          <a:prstGeom prst="rect">
            <a:avLst/>
          </a:prstGeom>
          <a:noFill/>
          <a:ln w="9525">
            <a:noFill/>
            <a:round/>
            <a:headEnd/>
            <a:tailEnd/>
          </a:ln>
          <a:effectLst/>
        </p:spPr>
        <p:txBody>
          <a:bodyPr wrap="squar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a:t>
            </a:r>
            <a:r>
              <a:rPr lang="en-US" altLang="zh-CN" sz="1600" b="1" dirty="0">
                <a:latin typeface="Courier New" pitchFamily="49" charset="0"/>
                <a:ea typeface="msgothic" charset="0"/>
                <a:cs typeface="msgothic" charset="0"/>
              </a:rPr>
              <a:t>e</a:t>
            </a:r>
            <a:r>
              <a:rPr lang="en-GB" sz="1600" b="1" dirty="0" err="1">
                <a:latin typeface="Courier New" pitchFamily="49" charset="0"/>
                <a:ea typeface="msgothic" charset="0"/>
                <a:cs typeface="msgothic" charset="0"/>
              </a:rPr>
              <a:t>sp</a:t>
            </a:r>
            <a:r>
              <a:rPr lang="en-GB" sz="1600" b="1" dirty="0">
                <a:latin typeface="Courier New" pitchFamily="49" charset="0"/>
                <a:ea typeface="msgothic" charset="0"/>
                <a:cs typeface="msgothic" charset="0"/>
              </a:rPr>
              <a:t> </a:t>
            </a: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栈指针</a:t>
            </a:r>
            <a:r>
              <a:rPr lang="en-GB" sz="1600" b="1" dirty="0">
                <a:latin typeface="Calibri" pitchFamily="34" charset="0"/>
                <a:ea typeface="msgothic" charset="0"/>
                <a:cs typeface="msgothic" charset="0"/>
              </a:rPr>
              <a:t>)</a:t>
            </a:r>
          </a:p>
        </p:txBody>
      </p:sp>
      <p:sp>
        <p:nvSpPr>
          <p:cNvPr id="26" name="Line 26"/>
          <p:cNvSpPr>
            <a:spLocks noChangeShapeType="1"/>
          </p:cNvSpPr>
          <p:nvPr/>
        </p:nvSpPr>
        <p:spPr bwMode="auto">
          <a:xfrm flipH="1">
            <a:off x="8835692" y="1793669"/>
            <a:ext cx="384175" cy="1588"/>
          </a:xfrm>
          <a:prstGeom prst="line">
            <a:avLst/>
          </a:prstGeom>
          <a:noFill/>
          <a:ln w="3240">
            <a:solidFill>
              <a:srgbClr val="000066"/>
            </a:solidFill>
            <a:miter lim="800000"/>
            <a:headEnd/>
            <a:tailEnd type="triangle" w="med" len="med"/>
          </a:ln>
          <a:effectLst/>
        </p:spPr>
        <p:txBody>
          <a:bodyPr/>
          <a:lstStyle/>
          <a:p>
            <a:pPr>
              <a:buNone/>
            </a:pPr>
            <a:endParaRPr lang="en-US"/>
          </a:p>
        </p:txBody>
      </p:sp>
      <p:sp>
        <p:nvSpPr>
          <p:cNvPr id="27" name="Text Box 27"/>
          <p:cNvSpPr txBox="1">
            <a:spLocks noChangeArrowheads="1"/>
          </p:cNvSpPr>
          <p:nvPr/>
        </p:nvSpPr>
        <p:spPr bwMode="auto">
          <a:xfrm>
            <a:off x="8985008" y="836725"/>
            <a:ext cx="2456419" cy="335799"/>
          </a:xfrm>
          <a:prstGeom prst="rect">
            <a:avLst/>
          </a:prstGeom>
          <a:noFill/>
          <a:ln w="9525">
            <a:noFill/>
            <a:round/>
            <a:headEnd/>
            <a:tailEnd/>
          </a:ln>
          <a:effectLst/>
        </p:spPr>
        <p:txBody>
          <a:bodyPr wrap="non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对用户代码不可见的内存</a:t>
            </a:r>
            <a:endParaRPr lang="en-GB" sz="1600" b="1" dirty="0">
              <a:latin typeface="Calibri" pitchFamily="34" charset="0"/>
              <a:ea typeface="msgothic" charset="0"/>
              <a:cs typeface="msgothic" charset="0"/>
            </a:endParaRPr>
          </a:p>
        </p:txBody>
      </p:sp>
      <p:sp>
        <p:nvSpPr>
          <p:cNvPr id="28" name="Line 28"/>
          <p:cNvSpPr>
            <a:spLocks noChangeShapeType="1"/>
          </p:cNvSpPr>
          <p:nvPr/>
        </p:nvSpPr>
        <p:spPr bwMode="auto">
          <a:xfrm flipV="1">
            <a:off x="8851658" y="771587"/>
            <a:ext cx="1588" cy="460375"/>
          </a:xfrm>
          <a:prstGeom prst="line">
            <a:avLst/>
          </a:prstGeom>
          <a:noFill/>
          <a:ln w="3240">
            <a:solidFill>
              <a:schemeClr val="tx1"/>
            </a:solidFill>
            <a:miter lim="800000"/>
            <a:headEnd/>
            <a:tailEnd type="triangle" w="med" len="med"/>
          </a:ln>
          <a:effectLst/>
        </p:spPr>
        <p:txBody>
          <a:bodyPr/>
          <a:lstStyle/>
          <a:p>
            <a:pPr>
              <a:buNone/>
            </a:pPr>
            <a:endParaRPr lang="en-US"/>
          </a:p>
        </p:txBody>
      </p:sp>
      <p:sp>
        <p:nvSpPr>
          <p:cNvPr id="29" name="Text Box 29"/>
          <p:cNvSpPr txBox="1">
            <a:spLocks noChangeArrowheads="1"/>
          </p:cNvSpPr>
          <p:nvPr/>
        </p:nvSpPr>
        <p:spPr bwMode="auto">
          <a:xfrm>
            <a:off x="9196146" y="3687557"/>
            <a:ext cx="552052"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brk</a:t>
            </a:r>
          </a:p>
        </p:txBody>
      </p:sp>
      <p:sp>
        <p:nvSpPr>
          <p:cNvPr id="30" name="Line 30"/>
          <p:cNvSpPr>
            <a:spLocks noChangeShapeType="1"/>
          </p:cNvSpPr>
          <p:nvPr/>
        </p:nvSpPr>
        <p:spPr bwMode="auto">
          <a:xfrm flipH="1">
            <a:off x="8811971" y="3854244"/>
            <a:ext cx="384175" cy="1588"/>
          </a:xfrm>
          <a:prstGeom prst="line">
            <a:avLst/>
          </a:prstGeom>
          <a:noFill/>
          <a:ln w="3240">
            <a:solidFill>
              <a:srgbClr val="000066"/>
            </a:solidFill>
            <a:miter lim="800000"/>
            <a:headEnd/>
            <a:tailEnd type="triangle" w="med" len="med"/>
          </a:ln>
          <a:effectLst/>
        </p:spPr>
        <p:txBody>
          <a:bodyPr/>
          <a:lstStyle/>
          <a:p>
            <a:pPr>
              <a:buNone/>
            </a:pPr>
            <a:endParaRPr lang="en-US"/>
          </a:p>
        </p:txBody>
      </p:sp>
      <p:sp>
        <p:nvSpPr>
          <p:cNvPr id="34" name="Rectangle 34"/>
          <p:cNvSpPr>
            <a:spLocks noChangeArrowheads="1"/>
          </p:cNvSpPr>
          <p:nvPr/>
        </p:nvSpPr>
        <p:spPr bwMode="auto">
          <a:xfrm>
            <a:off x="5994687" y="4531577"/>
            <a:ext cx="2789238" cy="669925"/>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可读</a:t>
            </a:r>
            <a:r>
              <a:rPr lang="en-GB" sz="1600" b="1" dirty="0">
                <a:latin typeface="Calibri" pitchFamily="34" charset="0"/>
                <a:ea typeface="msgothic" charset="0"/>
                <a:cs typeface="msgothic" charset="0"/>
              </a:rPr>
              <a:t>/</a:t>
            </a:r>
            <a:r>
              <a:rPr lang="zh-CN" altLang="en-US" sz="1600" b="1" dirty="0">
                <a:latin typeface="Calibri" pitchFamily="34" charset="0"/>
                <a:ea typeface="msgothic" charset="0"/>
                <a:cs typeface="msgothic" charset="0"/>
              </a:rPr>
              <a:t>写段</a:t>
            </a:r>
            <a:endParaRPr lang="en-US" altLang="zh-CN"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data</a:t>
            </a:r>
            <a:r>
              <a:rPr lang="en-GB" sz="1600" b="1" dirty="0">
                <a:latin typeface="Calibri" pitchFamily="34" charset="0"/>
                <a:ea typeface="msgothic" charset="0"/>
                <a:cs typeface="msgothic" charset="0"/>
              </a:rPr>
              <a:t>, .</a:t>
            </a:r>
            <a:r>
              <a:rPr lang="en-GB" sz="1600" b="1" dirty="0" err="1">
                <a:latin typeface="Courier New" pitchFamily="49" charset="0"/>
                <a:ea typeface="msgothic" charset="0"/>
                <a:cs typeface="msgothic" charset="0"/>
              </a:rPr>
              <a:t>bss</a:t>
            </a:r>
            <a:r>
              <a:rPr lang="en-GB" sz="1600" b="1" dirty="0">
                <a:latin typeface="Calibri" pitchFamily="34" charset="0"/>
                <a:ea typeface="msgothic" charset="0"/>
                <a:cs typeface="msgothic" charset="0"/>
              </a:rPr>
              <a:t>)</a:t>
            </a:r>
          </a:p>
        </p:txBody>
      </p:sp>
      <p:sp>
        <p:nvSpPr>
          <p:cNvPr id="35" name="Rectangle 35"/>
          <p:cNvSpPr>
            <a:spLocks noChangeArrowheads="1"/>
          </p:cNvSpPr>
          <p:nvPr/>
        </p:nvSpPr>
        <p:spPr bwMode="auto">
          <a:xfrm>
            <a:off x="5994687" y="5157052"/>
            <a:ext cx="2789238" cy="669925"/>
          </a:xfrm>
          <a:prstGeom prst="rect">
            <a:avLst/>
          </a:prstGeom>
          <a:solidFill>
            <a:srgbClr val="F6F5BD"/>
          </a:solidFill>
          <a:ln w="324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itchFamily="34" charset="0"/>
                <a:ea typeface="msgothic" charset="0"/>
                <a:cs typeface="msgothic" charset="0"/>
              </a:rPr>
              <a:t>只读代码段</a:t>
            </a:r>
            <a:endParaRPr lang="en-GB" sz="1600" b="1" dirty="0">
              <a:latin typeface="Calibri" pitchFamily="34" charset="0"/>
              <a:ea typeface="msgothic" charset="0"/>
              <a:cs typeface="msgothic" charset="0"/>
            </a:endParaRPr>
          </a:p>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a:latin typeface="Courier New" pitchFamily="49" charset="0"/>
                <a:ea typeface="msgothic" charset="0"/>
                <a:cs typeface="msgothic" charset="0"/>
              </a:rPr>
              <a:t>.init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text</a:t>
            </a:r>
            <a:r>
              <a:rPr lang="en-GB" sz="1600" b="1" dirty="0">
                <a:latin typeface="Calibri" pitchFamily="34" charset="0"/>
                <a:ea typeface="msgothic" charset="0"/>
                <a:cs typeface="msgothic" charset="0"/>
              </a:rPr>
              <a:t>, </a:t>
            </a:r>
            <a:r>
              <a:rPr lang="en-GB" sz="1600" b="1" dirty="0">
                <a:latin typeface="Courier New" pitchFamily="49" charset="0"/>
                <a:ea typeface="msgothic" charset="0"/>
                <a:cs typeface="msgothic" charset="0"/>
              </a:rPr>
              <a:t>.</a:t>
            </a:r>
            <a:r>
              <a:rPr lang="en-GB" sz="1600" b="1" dirty="0" err="1">
                <a:latin typeface="Courier New" pitchFamily="49" charset="0"/>
                <a:ea typeface="msgothic" charset="0"/>
                <a:cs typeface="msgothic" charset="0"/>
              </a:rPr>
              <a:t>rodata</a:t>
            </a:r>
            <a:r>
              <a:rPr lang="en-GB" sz="1600" b="1" dirty="0">
                <a:latin typeface="Calibri" pitchFamily="34" charset="0"/>
                <a:ea typeface="msgothic" charset="0"/>
                <a:cs typeface="msgothic" charset="0"/>
              </a:rPr>
              <a:t>)</a:t>
            </a:r>
          </a:p>
        </p:txBody>
      </p:sp>
      <p:sp>
        <p:nvSpPr>
          <p:cNvPr id="36" name="AutoShape 36"/>
          <p:cNvSpPr>
            <a:spLocks/>
          </p:cNvSpPr>
          <p:nvPr/>
        </p:nvSpPr>
        <p:spPr bwMode="auto">
          <a:xfrm>
            <a:off x="8832608" y="4540044"/>
            <a:ext cx="76200" cy="1295400"/>
          </a:xfrm>
          <a:prstGeom prst="rightBrace">
            <a:avLst>
              <a:gd name="adj1" fmla="val 141667"/>
              <a:gd name="adj2" fmla="val 50000"/>
            </a:avLst>
          </a:prstGeom>
          <a:noFill/>
          <a:ln w="12600">
            <a:solidFill>
              <a:srgbClr val="000066"/>
            </a:solidFill>
            <a:miter lim="800000"/>
            <a:headEnd/>
            <a:tailEnd/>
          </a:ln>
          <a:effectLst/>
        </p:spPr>
        <p:txBody>
          <a:bodyPr wrap="none" anchor="ctr"/>
          <a:lstStyle/>
          <a:p>
            <a:pPr>
              <a:buNone/>
            </a:pPr>
            <a:endParaRPr lang="en-US"/>
          </a:p>
        </p:txBody>
      </p:sp>
      <p:sp>
        <p:nvSpPr>
          <p:cNvPr id="37" name="Text Box 37"/>
          <p:cNvSpPr txBox="1">
            <a:spLocks noChangeArrowheads="1"/>
          </p:cNvSpPr>
          <p:nvPr/>
        </p:nvSpPr>
        <p:spPr bwMode="auto">
          <a:xfrm>
            <a:off x="8985008" y="5067122"/>
            <a:ext cx="2151552" cy="335799"/>
          </a:xfrm>
          <a:prstGeom prst="rect">
            <a:avLst/>
          </a:prstGeom>
          <a:noFill/>
          <a:ln w="9525">
            <a:noFill/>
            <a:round/>
            <a:headEnd/>
            <a:tailEnd/>
          </a:ln>
          <a:effectLst/>
        </p:spPr>
        <p:txBody>
          <a:bodyPr wrap="square" lIns="90000" tIns="46800" rIns="90000" bIns="46800">
            <a:spAutoFit/>
          </a:bodyPr>
          <a:lstStyle/>
          <a:p>
            <a:pP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0070C0"/>
                </a:solidFill>
                <a:latin typeface="Calibri" pitchFamily="34" charset="0"/>
                <a:ea typeface="msgothic" charset="0"/>
                <a:cs typeface="msgothic" charset="0"/>
              </a:rPr>
              <a:t>从可执行文件中加载</a:t>
            </a:r>
            <a:endParaRPr lang="en-GB" sz="1600" b="1" dirty="0">
              <a:solidFill>
                <a:srgbClr val="0070C0"/>
              </a:solidFill>
              <a:latin typeface="Calibri" pitchFamily="34" charset="0"/>
              <a:ea typeface="msgothic" charset="0"/>
              <a:cs typeface="msgothic" charset="0"/>
            </a:endParaRPr>
          </a:p>
        </p:txBody>
      </p:sp>
      <p:sp>
        <p:nvSpPr>
          <p:cNvPr id="38" name="Rectangle 5"/>
          <p:cNvSpPr>
            <a:spLocks noChangeArrowheads="1"/>
          </p:cNvSpPr>
          <p:nvPr/>
        </p:nvSpPr>
        <p:spPr bwMode="auto">
          <a:xfrm>
            <a:off x="775892" y="2897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rodata</a:t>
            </a:r>
            <a:endParaRPr lang="en-GB" sz="1600" b="1" dirty="0">
              <a:latin typeface="Calibri" pitchFamily="34" charset="0"/>
              <a:ea typeface="msgothic" charset="0"/>
              <a:cs typeface="msgothic" charset="0"/>
            </a:endParaRPr>
          </a:p>
        </p:txBody>
      </p:sp>
      <p:sp>
        <p:nvSpPr>
          <p:cNvPr id="39" name="Rectangle 10"/>
          <p:cNvSpPr>
            <a:spLocks noChangeArrowheads="1"/>
          </p:cNvSpPr>
          <p:nvPr/>
        </p:nvSpPr>
        <p:spPr bwMode="auto">
          <a:xfrm>
            <a:off x="775892" y="4802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.line</a:t>
            </a:r>
          </a:p>
        </p:txBody>
      </p:sp>
      <p:sp>
        <p:nvSpPr>
          <p:cNvPr id="40" name="Rectangle 4"/>
          <p:cNvSpPr>
            <a:spLocks noChangeArrowheads="1"/>
          </p:cNvSpPr>
          <p:nvPr/>
        </p:nvSpPr>
        <p:spPr bwMode="auto">
          <a:xfrm>
            <a:off x="775892" y="2135048"/>
            <a:ext cx="2971800" cy="381000"/>
          </a:xfrm>
          <a:prstGeom prst="rect">
            <a:avLst/>
          </a:prstGeom>
          <a:solidFill>
            <a:srgbClr val="F6F5BD"/>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dirty="0" err="1">
                <a:latin typeface="Calibri" pitchFamily="34" charset="0"/>
                <a:ea typeface="msgothic" charset="0"/>
                <a:cs typeface="msgothic" charset="0"/>
              </a:rPr>
              <a:t>ini</a:t>
            </a:r>
            <a:r>
              <a:rPr lang="en-GB" sz="1600" b="1" dirty="0" err="1">
                <a:latin typeface="Calibri" pitchFamily="34" charset="0"/>
                <a:ea typeface="msgothic" charset="0"/>
                <a:cs typeface="msgothic" charset="0"/>
              </a:rPr>
              <a:t>t</a:t>
            </a:r>
            <a:endParaRPr lang="en-GB" sz="1600" b="1" dirty="0">
              <a:latin typeface="Calibri" pitchFamily="34" charset="0"/>
              <a:ea typeface="msgothic" charset="0"/>
              <a:cs typeface="msgothic" charset="0"/>
            </a:endParaRPr>
          </a:p>
        </p:txBody>
      </p:sp>
      <p:sp>
        <p:nvSpPr>
          <p:cNvPr id="41" name="Rectangle 10"/>
          <p:cNvSpPr>
            <a:spLocks noChangeArrowheads="1"/>
          </p:cNvSpPr>
          <p:nvPr/>
        </p:nvSpPr>
        <p:spPr bwMode="auto">
          <a:xfrm>
            <a:off x="775892" y="5183048"/>
            <a:ext cx="2971800" cy="38100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ea typeface="msgothic" charset="0"/>
                <a:cs typeface="msgothic" charset="0"/>
              </a:rPr>
              <a:t>.</a:t>
            </a:r>
            <a:r>
              <a:rPr lang="en-GB" sz="1600" b="1" dirty="0" err="1">
                <a:latin typeface="Calibri" pitchFamily="34" charset="0"/>
                <a:ea typeface="msgothic" charset="0"/>
                <a:cs typeface="msgothic" charset="0"/>
              </a:rPr>
              <a:t>strtab</a:t>
            </a:r>
            <a:endParaRPr lang="en-GB" sz="1600" b="1" dirty="0">
              <a:latin typeface="Calibri" pitchFamily="34" charset="0"/>
              <a:ea typeface="msgothic" charset="0"/>
              <a:cs typeface="msgothic" charset="0"/>
            </a:endParaRPr>
          </a:p>
        </p:txBody>
      </p:sp>
      <p:sp>
        <p:nvSpPr>
          <p:cNvPr id="43" name="Text Box 31"/>
          <p:cNvSpPr txBox="1">
            <a:spLocks noChangeArrowheads="1"/>
          </p:cNvSpPr>
          <p:nvPr/>
        </p:nvSpPr>
        <p:spPr bwMode="auto">
          <a:xfrm>
            <a:off x="4675502" y="1124744"/>
            <a:ext cx="1363171" cy="30021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ourier New" pitchFamily="49" charset="0"/>
                <a:ea typeface="msgothic" charset="0"/>
                <a:cs typeface="msgothic" charset="0"/>
              </a:rPr>
              <a:t>0x100000000</a:t>
            </a:r>
          </a:p>
        </p:txBody>
      </p:sp>
      <p:sp>
        <p:nvSpPr>
          <p:cNvPr id="44" name="Text Box 32"/>
          <p:cNvSpPr txBox="1">
            <a:spLocks noChangeArrowheads="1"/>
          </p:cNvSpPr>
          <p:nvPr/>
        </p:nvSpPr>
        <p:spPr bwMode="auto">
          <a:xfrm>
            <a:off x="4737415" y="5718980"/>
            <a:ext cx="1255770" cy="30021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ourier New" pitchFamily="49" charset="0"/>
                <a:ea typeface="msgothic" charset="0"/>
                <a:cs typeface="msgothic" charset="0"/>
              </a:rPr>
              <a:t>0x08048000</a:t>
            </a:r>
          </a:p>
        </p:txBody>
      </p:sp>
      <p:sp>
        <p:nvSpPr>
          <p:cNvPr id="45" name="Text Box 33"/>
          <p:cNvSpPr txBox="1">
            <a:spLocks noChangeArrowheads="1"/>
          </p:cNvSpPr>
          <p:nvPr/>
        </p:nvSpPr>
        <p:spPr bwMode="auto">
          <a:xfrm>
            <a:off x="4764402" y="3028435"/>
            <a:ext cx="1255770" cy="300211"/>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a:latin typeface="Courier New" pitchFamily="49" charset="0"/>
                <a:ea typeface="msgothic" charset="0"/>
                <a:cs typeface="msgothic" charset="0"/>
              </a:rPr>
              <a:t>0xf7e9ddc0</a:t>
            </a:r>
          </a:p>
        </p:txBody>
      </p:sp>
      <p:pic>
        <p:nvPicPr>
          <p:cNvPr id="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188640"/>
            <a:ext cx="1323975" cy="381000"/>
          </a:xfrm>
          <a:prstGeom prst="rect">
            <a:avLst/>
          </a:prstGeom>
          <a:noFill/>
          <a:ln w="19050">
            <a:solidFill>
              <a:srgbClr val="C00000">
                <a:alpha val="70000"/>
              </a:srgbClr>
            </a:solidFill>
            <a:miter lim="800000"/>
            <a:headEnd/>
            <a:tailEnd/>
          </a:ln>
          <a:extLst>
            <a:ext uri="{909E8E84-426E-40DD-AFC4-6F175D3DCCD1}">
              <a14:hiddenFill xmlns:a14="http://schemas.microsoft.com/office/drawing/2010/main">
                <a:solidFill>
                  <a:schemeClr val="accent1"/>
                </a:solidFill>
              </a14:hiddenFill>
            </a:ext>
          </a:extLst>
        </p:spPr>
      </p:pic>
      <p:sp>
        <p:nvSpPr>
          <p:cNvPr id="2" name="矩形 1"/>
          <p:cNvSpPr/>
          <p:nvPr/>
        </p:nvSpPr>
        <p:spPr>
          <a:xfrm>
            <a:off x="6480539" y="6411741"/>
            <a:ext cx="1811714" cy="230832"/>
          </a:xfrm>
          <a:prstGeom prst="rect">
            <a:avLst/>
          </a:prstGeom>
        </p:spPr>
        <p:txBody>
          <a:bodyPr wrap="none">
            <a:spAutoFit/>
          </a:bodyPr>
          <a:lstStyle/>
          <a:p>
            <a:pPr algn="ctr">
              <a:lnSpc>
                <a:spcPct val="50000"/>
              </a:lnSpc>
              <a:buNone/>
            </a:pPr>
            <a:r>
              <a:rPr lang="zh-CN" altLang="en-US" dirty="0">
                <a:solidFill>
                  <a:srgbClr val="C00000"/>
                </a:solidFill>
              </a:rPr>
              <a:t>运行时内存映像</a:t>
            </a:r>
            <a:endParaRPr lang="en-US" altLang="zh-CN" dirty="0">
              <a:solidFill>
                <a:srgbClr val="C00000"/>
              </a:solidFill>
            </a:endParaRPr>
          </a:p>
        </p:txBody>
      </p:sp>
    </p:spTree>
    <p:extLst>
      <p:ext uri="{BB962C8B-B14F-4D97-AF65-F5344CB8AC3E}">
        <p14:creationId xmlns:p14="http://schemas.microsoft.com/office/powerpoint/2010/main" val="689514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启动代码</a:t>
            </a:r>
          </a:p>
        </p:txBody>
      </p:sp>
      <p:sp>
        <p:nvSpPr>
          <p:cNvPr id="47" name="Rectangle 2"/>
          <p:cNvSpPr txBox="1">
            <a:spLocks noChangeArrowheads="1"/>
          </p:cNvSpPr>
          <p:nvPr/>
        </p:nvSpPr>
        <p:spPr bwMode="auto">
          <a:xfrm>
            <a:off x="530064" y="684048"/>
            <a:ext cx="10895384" cy="5136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加载器（</a:t>
            </a:r>
            <a:r>
              <a:rPr lang="en-US" altLang="zh-CN" sz="2000" dirty="0"/>
              <a:t> Loader </a:t>
            </a:r>
            <a:r>
              <a:rPr lang="zh-CN" altLang="en-US" sz="2000" dirty="0"/>
              <a:t>）运行时，创建上述内存映像</a:t>
            </a:r>
            <a:endParaRPr lang="en-US" sz="2000" dirty="0"/>
          </a:p>
          <a:p>
            <a:pPr>
              <a:lnSpc>
                <a:spcPct val="125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在程序头部表的引导下，加载器将可执行文件的片 </a:t>
            </a:r>
            <a:r>
              <a:rPr lang="en-US" altLang="zh-CN" sz="2000" dirty="0"/>
              <a:t>(chunk) </a:t>
            </a:r>
            <a:r>
              <a:rPr lang="zh-CN" altLang="en-US" sz="2000" dirty="0"/>
              <a:t>复制到代码段和数据段</a:t>
            </a:r>
            <a:endParaRPr lang="en-US" sz="2000" dirty="0"/>
          </a:p>
          <a:p>
            <a:pPr>
              <a:lnSpc>
                <a:spcPct val="125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接下来，加载器跳转到程序入口点，也就是 </a:t>
            </a:r>
            <a:r>
              <a:rPr lang="en-US" altLang="zh-CN" sz="2000" dirty="0"/>
              <a:t>_</a:t>
            </a:r>
            <a:r>
              <a:rPr lang="en-US" altLang="zh-CN" sz="2000" dirty="0">
                <a:latin typeface="Courier New" pitchFamily="49" charset="0"/>
                <a:cs typeface="Courier New" pitchFamily="49" charset="0"/>
              </a:rPr>
              <a:t>start</a:t>
            </a:r>
            <a:r>
              <a:rPr lang="en-US" altLang="zh-CN" sz="2000" dirty="0"/>
              <a:t> </a:t>
            </a:r>
            <a:r>
              <a:rPr lang="zh-CN" altLang="en-US" sz="2000" dirty="0"/>
              <a:t>函数的地址</a:t>
            </a:r>
            <a:endParaRPr lang="en-US" altLang="zh-CN" sz="2000" dirty="0"/>
          </a:p>
          <a:p>
            <a:pPr>
              <a:lnSpc>
                <a:spcPct val="125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sz="2000" dirty="0"/>
              <a:t>这个函数是在系统目标文件 </a:t>
            </a:r>
            <a:r>
              <a:rPr lang="en-US" altLang="zh-CN" sz="2000" dirty="0" err="1">
                <a:latin typeface="Courier New" pitchFamily="49" charset="0"/>
                <a:cs typeface="Courier New" pitchFamily="49" charset="0"/>
              </a:rPr>
              <a:t>ctrl.o</a:t>
            </a:r>
            <a:r>
              <a:rPr lang="en-US" altLang="zh-CN" sz="2000" dirty="0"/>
              <a:t> </a:t>
            </a:r>
            <a:r>
              <a:rPr lang="zh-CN" altLang="en-US" sz="2000" dirty="0"/>
              <a:t>中定义的，对所有的 </a:t>
            </a:r>
            <a:r>
              <a:rPr lang="en-US" altLang="zh-CN" sz="2000" dirty="0"/>
              <a:t>C </a:t>
            </a:r>
            <a:r>
              <a:rPr lang="zh-CN" altLang="en-US" sz="2000" dirty="0"/>
              <a:t>程序都一样</a:t>
            </a:r>
            <a:endParaRPr lang="en-US" altLang="zh-CN" sz="2000" dirty="0"/>
          </a:p>
          <a:p>
            <a:pPr>
              <a:lnSpc>
                <a:spcPct val="125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US" altLang="zh-CN" sz="2000" dirty="0"/>
              <a:t>_</a:t>
            </a:r>
            <a:r>
              <a:rPr lang="en-US" altLang="zh-CN" sz="2000" dirty="0">
                <a:latin typeface="Courier New" pitchFamily="49" charset="0"/>
                <a:cs typeface="Courier New" pitchFamily="49" charset="0"/>
              </a:rPr>
              <a:t>start</a:t>
            </a:r>
            <a:r>
              <a:rPr lang="en-US" altLang="zh-CN" sz="2000" dirty="0"/>
              <a:t> </a:t>
            </a:r>
            <a:r>
              <a:rPr lang="zh-CN" altLang="en-US" sz="2000" dirty="0"/>
              <a:t>函数调用系统启动函数 </a:t>
            </a:r>
            <a:r>
              <a:rPr lang="en-US" altLang="zh-CN" sz="2000" dirty="0"/>
              <a:t>__</a:t>
            </a:r>
            <a:r>
              <a:rPr lang="en-US" altLang="zh-CN" sz="2000" dirty="0" err="1">
                <a:latin typeface="Courier New" pitchFamily="49" charset="0"/>
                <a:cs typeface="Courier New" pitchFamily="49" charset="0"/>
              </a:rPr>
              <a:t>libc</a:t>
            </a:r>
            <a:r>
              <a:rPr lang="en-US" altLang="zh-CN" sz="2000" dirty="0" err="1"/>
              <a:t>_</a:t>
            </a:r>
            <a:r>
              <a:rPr lang="en-US" altLang="zh-CN" sz="2000" dirty="0" err="1">
                <a:latin typeface="Courier New" pitchFamily="49" charset="0"/>
                <a:cs typeface="Courier New" pitchFamily="49" charset="0"/>
              </a:rPr>
              <a:t>start</a:t>
            </a:r>
            <a:r>
              <a:rPr lang="en-US" altLang="zh-CN" sz="2000" dirty="0" err="1"/>
              <a:t>_</a:t>
            </a:r>
            <a:r>
              <a:rPr lang="en-US" altLang="zh-CN" sz="2000" dirty="0" err="1">
                <a:latin typeface="Courier New" pitchFamily="49" charset="0"/>
                <a:cs typeface="Courier New" pitchFamily="49" charset="0"/>
              </a:rPr>
              <a:t>main</a:t>
            </a:r>
            <a:r>
              <a:rPr lang="en-US" altLang="zh-CN" sz="2000" dirty="0"/>
              <a:t>, </a:t>
            </a:r>
            <a:r>
              <a:rPr lang="zh-CN" altLang="en-US" sz="2000" dirty="0"/>
              <a:t>该函数定义在 </a:t>
            </a:r>
            <a:r>
              <a:rPr lang="en-US" altLang="zh-CN" sz="2000" dirty="0">
                <a:latin typeface="Courier New" pitchFamily="49" charset="0"/>
                <a:cs typeface="Courier New" pitchFamily="49" charset="0"/>
              </a:rPr>
              <a:t>libc.so</a:t>
            </a:r>
            <a:r>
              <a:rPr lang="en-US" altLang="zh-CN" sz="2000" dirty="0"/>
              <a:t> </a:t>
            </a:r>
            <a:r>
              <a:rPr lang="zh-CN" altLang="en-US" sz="2000" dirty="0"/>
              <a:t>中。它初始化执行环境，调用用户层的 </a:t>
            </a:r>
            <a:r>
              <a:rPr lang="en-US" altLang="zh-CN" sz="2000" dirty="0">
                <a:latin typeface="Courier New" pitchFamily="49" charset="0"/>
                <a:cs typeface="Courier New" pitchFamily="49" charset="0"/>
              </a:rPr>
              <a:t>main </a:t>
            </a:r>
            <a:r>
              <a:rPr lang="zh-CN" altLang="en-US" sz="2000" dirty="0"/>
              <a:t>函数，处理 </a:t>
            </a:r>
            <a:r>
              <a:rPr lang="en-US" altLang="zh-CN" sz="2000" dirty="0">
                <a:latin typeface="Courier New" pitchFamily="49" charset="0"/>
                <a:cs typeface="Courier New" pitchFamily="49" charset="0"/>
              </a:rPr>
              <a:t>main</a:t>
            </a:r>
            <a:r>
              <a:rPr lang="en-US" altLang="zh-CN" sz="2000" dirty="0"/>
              <a:t> </a:t>
            </a:r>
            <a:r>
              <a:rPr lang="zh-CN" altLang="en-US" sz="2000" dirty="0"/>
              <a:t>函数的返回值，并且在需要的时候把控制返回给内核</a:t>
            </a:r>
            <a:endParaRPr lang="en-GB" sz="2000" dirty="0"/>
          </a:p>
        </p:txBody>
      </p:sp>
      <p:pic>
        <p:nvPicPr>
          <p:cNvPr id="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4075137"/>
            <a:ext cx="79724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280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735481"/>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第十部分：链接与运行</a:t>
            </a:r>
          </a:p>
        </p:txBody>
      </p:sp>
      <p:sp>
        <p:nvSpPr>
          <p:cNvPr id="13" name="Rectangle 13"/>
          <p:cNvSpPr>
            <a:spLocks noChangeArrowheads="1"/>
          </p:cNvSpPr>
          <p:nvPr/>
        </p:nvSpPr>
        <p:spPr bwMode="auto">
          <a:xfrm>
            <a:off x="4295800" y="1268760"/>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dirty="0">
                <a:solidFill>
                  <a:schemeClr val="accent3">
                    <a:lumMod val="85000"/>
                  </a:schemeClr>
                </a:solidFill>
                <a:latin typeface="微软雅黑" panose="020B0503020204020204" pitchFamily="34" charset="-122"/>
                <a:ea typeface="微软雅黑" panose="020B0503020204020204" pitchFamily="34" charset="-122"/>
              </a:rPr>
              <a:t>基本概念</a:t>
            </a:r>
            <a:endParaRPr lang="en-US" altLang="zh-CN" dirty="0">
              <a:solidFill>
                <a:schemeClr val="accent3">
                  <a:lumMod val="85000"/>
                </a:schemeClr>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链接器驱动程序</a:t>
            </a:r>
            <a:endParaRPr lang="en-US" altLang="zh-CN" sz="1400" dirty="0">
              <a:solidFill>
                <a:schemeClr val="accent3">
                  <a:lumMod val="85000"/>
                </a:schemeClr>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静态链接</a:t>
            </a:r>
            <a:endParaRPr lang="en-US" altLang="zh-CN" sz="1400" dirty="0">
              <a:solidFill>
                <a:schemeClr val="accent3">
                  <a:lumMod val="85000"/>
                </a:schemeClr>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目标文件三种形式</a:t>
            </a:r>
          </a:p>
          <a:p>
            <a:pPr marL="457200" indent="-457200">
              <a:lnSpc>
                <a:spcPct val="150000"/>
              </a:lnSpc>
              <a:spcBef>
                <a:spcPts val="0"/>
              </a:spcBef>
              <a:buClr>
                <a:srgbClr val="FF0000"/>
              </a:buClr>
              <a:buFont typeface="Wingdings" pitchFamily="2" charset="2"/>
              <a:buAutoNum type="ea1JpnChsDbPeriod"/>
            </a:pPr>
            <a:r>
              <a:rPr lang="zh-CN" altLang="en-US" dirty="0">
                <a:solidFill>
                  <a:schemeClr val="accent3">
                    <a:lumMod val="85000"/>
                  </a:schemeClr>
                </a:solidFill>
                <a:latin typeface="微软雅黑" panose="020B0503020204020204" pitchFamily="34" charset="-122"/>
                <a:ea typeface="微软雅黑" panose="020B0503020204020204" pitchFamily="34" charset="-122"/>
              </a:rPr>
              <a:t>符号解析与重定位</a:t>
            </a:r>
          </a:p>
          <a:p>
            <a:pPr marL="595313" indent="-25717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符号和符号表</a:t>
            </a:r>
          </a:p>
          <a:p>
            <a:pPr marL="595313" indent="-25717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符号解析</a:t>
            </a:r>
            <a:endParaRPr lang="en-US" altLang="zh-CN" sz="1400" dirty="0">
              <a:solidFill>
                <a:schemeClr val="accent3">
                  <a:lumMod val="85000"/>
                </a:schemeClr>
              </a:solidFill>
              <a:latin typeface="微软雅黑" panose="020B0503020204020204" pitchFamily="34" charset="-122"/>
              <a:ea typeface="微软雅黑" panose="020B0503020204020204" pitchFamily="34" charset="-122"/>
            </a:endParaRPr>
          </a:p>
          <a:p>
            <a:pPr marL="595313" indent="-257175">
              <a:lnSpc>
                <a:spcPct val="150000"/>
              </a:lnSpc>
              <a:spcBef>
                <a:spcPts val="0"/>
              </a:spcBef>
              <a:buClr>
                <a:schemeClr val="accent2"/>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重定位</a:t>
            </a:r>
          </a:p>
          <a:p>
            <a:pPr marL="457200" indent="-457200">
              <a:lnSpc>
                <a:spcPct val="150000"/>
              </a:lnSpc>
              <a:spcBef>
                <a:spcPts val="0"/>
              </a:spcBef>
              <a:buClr>
                <a:srgbClr val="FF0000"/>
              </a:buClr>
              <a:buFont typeface="+mj-ea"/>
              <a:buAutoNum type="ea1JpnChsDbPeriod" startAt="3"/>
            </a:pPr>
            <a:r>
              <a:rPr lang="zh-CN" altLang="en-US" dirty="0">
                <a:solidFill>
                  <a:schemeClr val="accent3">
                    <a:lumMod val="85000"/>
                  </a:schemeClr>
                </a:solidFill>
                <a:latin typeface="微软雅黑" panose="020B0503020204020204" pitchFamily="34" charset="-122"/>
                <a:ea typeface="微软雅黑" panose="020B0503020204020204" pitchFamily="34" charset="-122"/>
              </a:rPr>
              <a:t>运行</a:t>
            </a:r>
            <a:endParaRPr lang="en-US" altLang="zh-CN" dirty="0">
              <a:solidFill>
                <a:schemeClr val="accent3">
                  <a:lumMod val="85000"/>
                </a:schemeClr>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可执行目标文件</a:t>
            </a:r>
          </a:p>
          <a:p>
            <a:pPr marL="595313" lvl="0" indent="-257175">
              <a:lnSpc>
                <a:spcPct val="150000"/>
              </a:lnSpc>
              <a:spcBef>
                <a:spcPts val="0"/>
              </a:spcBef>
              <a:buClr>
                <a:srgbClr val="063DE8"/>
              </a:buClr>
              <a:buFont typeface="+mj-lt"/>
              <a:buAutoNum type="arabicPeriod"/>
            </a:pPr>
            <a:r>
              <a:rPr lang="zh-CN" altLang="en-US" sz="1400" dirty="0">
                <a:solidFill>
                  <a:schemeClr val="accent3">
                    <a:lumMod val="85000"/>
                  </a:schemeClr>
                </a:solidFill>
                <a:latin typeface="微软雅黑" panose="020B0503020204020204" pitchFamily="34" charset="-122"/>
                <a:ea typeface="微软雅黑" panose="020B0503020204020204" pitchFamily="34" charset="-122"/>
              </a:rPr>
              <a:t>加载和运行</a:t>
            </a:r>
            <a:endParaRPr lang="en-US" altLang="zh-CN" sz="1400" dirty="0">
              <a:solidFill>
                <a:schemeClr val="accent3">
                  <a:lumMod val="85000"/>
                </a:schemeClr>
              </a:solidFill>
              <a:latin typeface="微软雅黑" panose="020B0503020204020204" pitchFamily="34" charset="-122"/>
              <a:ea typeface="微软雅黑" panose="020B0503020204020204" pitchFamily="34" charset="-122"/>
            </a:endParaRPr>
          </a:p>
          <a:p>
            <a:pPr marL="457200" lvl="0" indent="-457200">
              <a:lnSpc>
                <a:spcPct val="150000"/>
              </a:lnSpc>
              <a:spcBef>
                <a:spcPts val="0"/>
              </a:spcBef>
              <a:buClr>
                <a:srgbClr val="FF0000"/>
              </a:buClr>
              <a:buFont typeface="+mj-ea"/>
              <a:buAutoNum type="ea1JpnChsDbPeriod" startAt="4"/>
            </a:pPr>
            <a:r>
              <a:rPr lang="zh-CN" altLang="en-US" dirty="0">
                <a:solidFill>
                  <a:srgbClr val="000000"/>
                </a:solidFill>
                <a:latin typeface="微软雅黑" panose="020B0503020204020204" pitchFamily="34" charset="-122"/>
                <a:ea typeface="微软雅黑" panose="020B0503020204020204" pitchFamily="34" charset="-122"/>
              </a:rPr>
              <a:t>动态链接</a:t>
            </a:r>
            <a:endParaRPr lang="en-US" altLang="zh-CN"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加载时链接</a:t>
            </a: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运行时链接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595313" lvl="0" indent="-257175">
              <a:lnSpc>
                <a:spcPct val="150000"/>
              </a:lnSpc>
              <a:spcBef>
                <a:spcPts val="0"/>
              </a:spcBef>
              <a:buClr>
                <a:srgbClr val="063DE8"/>
              </a:buClr>
              <a:buFont typeface="+mj-lt"/>
              <a:buAutoNum type="arabicPeriod"/>
            </a:pPr>
            <a:r>
              <a:rPr lang="zh-CN" altLang="en-US" sz="1400" dirty="0">
                <a:solidFill>
                  <a:srgbClr val="000000"/>
                </a:solidFill>
                <a:latin typeface="微软雅黑" panose="020B0503020204020204" pitchFamily="34" charset="-122"/>
                <a:ea typeface="微软雅黑" panose="020B0503020204020204" pitchFamily="34" charset="-122"/>
              </a:rPr>
              <a:t>位置无关代码</a:t>
            </a:r>
            <a:endParaRPr lang="en-US" altLang="zh-CN" sz="15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5267176"/>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92345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4968552" cy="432048"/>
          </a:xfrm>
        </p:spPr>
        <p:txBody>
          <a:bodyPr>
            <a:normAutofit/>
          </a:bodyPr>
          <a:lstStyle/>
          <a:p>
            <a:r>
              <a:rPr lang="zh-CN" altLang="en-US" sz="2400" i="0" dirty="0">
                <a:latin typeface="+mn-lt"/>
              </a:rPr>
              <a:t>  链接器程序（</a:t>
            </a:r>
            <a:r>
              <a:rPr lang="en-US" altLang="zh-CN" sz="2400" i="0" dirty="0" err="1">
                <a:latin typeface="+mn-lt"/>
              </a:rPr>
              <a:t>ld</a:t>
            </a:r>
            <a:r>
              <a:rPr lang="zh-CN" altLang="en-US" sz="2400" i="0" dirty="0">
                <a:latin typeface="+mn-lt"/>
              </a:rPr>
              <a:t>）做了什么？</a:t>
            </a:r>
          </a:p>
        </p:txBody>
      </p:sp>
      <p:sp>
        <p:nvSpPr>
          <p:cNvPr id="4" name="Rectangle 5"/>
          <p:cNvSpPr txBox="1">
            <a:spLocks noChangeArrowheads="1"/>
          </p:cNvSpPr>
          <p:nvPr/>
        </p:nvSpPr>
        <p:spPr>
          <a:xfrm>
            <a:off x="263352" y="908720"/>
            <a:ext cx="11628040" cy="5589240"/>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sz="2400" dirty="0"/>
              <a:t> </a:t>
            </a:r>
            <a:r>
              <a:rPr lang="zh-CN" altLang="en-US" sz="2400" dirty="0"/>
              <a:t>第</a:t>
            </a:r>
            <a:r>
              <a:rPr lang="en-US" sz="2400" dirty="0"/>
              <a:t>1</a:t>
            </a:r>
            <a:r>
              <a:rPr lang="zh-CN" altLang="en-US" sz="2400" dirty="0"/>
              <a:t>步：符号解析</a:t>
            </a:r>
            <a:endParaRPr lang="en-US" sz="2400" dirty="0"/>
          </a:p>
          <a:p>
            <a:pPr lvl="1"/>
            <a:endParaRPr lang="en-US" dirty="0"/>
          </a:p>
          <a:p>
            <a:pPr lvl="1"/>
            <a:r>
              <a:rPr lang="zh-CN" altLang="en-US" sz="2000" dirty="0">
                <a:latin typeface="黑体" panose="02010609060101010101" pitchFamily="49" charset="-122"/>
                <a:ea typeface="黑体" panose="02010609060101010101" pitchFamily="49" charset="-122"/>
              </a:rPr>
              <a:t> 程序</a:t>
            </a:r>
            <a:r>
              <a:rPr lang="zh-CN" altLang="en-US" sz="2000" dirty="0">
                <a:solidFill>
                  <a:srgbClr val="C00000"/>
                </a:solidFill>
                <a:latin typeface="黑体" panose="02010609060101010101" pitchFamily="49" charset="-122"/>
                <a:ea typeface="黑体" panose="02010609060101010101" pitchFamily="49" charset="-122"/>
              </a:rPr>
              <a:t>定义</a:t>
            </a:r>
            <a:r>
              <a:rPr lang="zh-CN" altLang="en-US" sz="2000" dirty="0">
                <a:latin typeface="黑体" panose="02010609060101010101" pitchFamily="49" charset="-122"/>
                <a:ea typeface="黑体" panose="02010609060101010101" pitchFamily="49" charset="-122"/>
              </a:rPr>
              <a:t>和</a:t>
            </a:r>
            <a:r>
              <a:rPr lang="zh-CN" altLang="en-US" sz="2000" dirty="0">
                <a:solidFill>
                  <a:srgbClr val="C00000"/>
                </a:solidFill>
                <a:latin typeface="黑体" panose="02010609060101010101" pitchFamily="49" charset="-122"/>
                <a:ea typeface="黑体" panose="02010609060101010101" pitchFamily="49" charset="-122"/>
              </a:rPr>
              <a:t>引用</a:t>
            </a:r>
            <a:r>
              <a:rPr lang="zh-CN" altLang="en-US" sz="2000" dirty="0">
                <a:latin typeface="黑体" panose="02010609060101010101" pitchFamily="49" charset="-122"/>
                <a:ea typeface="黑体" panose="02010609060101010101" pitchFamily="49" charset="-122"/>
              </a:rPr>
              <a:t>符号</a:t>
            </a:r>
            <a:r>
              <a:rPr lang="en-US"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函数、全局变量、静态变量</a:t>
            </a:r>
            <a:r>
              <a:rPr lang="zh-CN" altLang="en-US" sz="2000" dirty="0">
                <a:latin typeface="黑体" panose="02010609060101010101" pitchFamily="49" charset="-122"/>
                <a:ea typeface="黑体" panose="02010609060101010101" pitchFamily="49" charset="-122"/>
              </a:rPr>
              <a:t>）</a:t>
            </a:r>
            <a:r>
              <a:rPr lang="en-US" sz="2000" dirty="0">
                <a:latin typeface="黑体" panose="02010609060101010101" pitchFamily="49" charset="-122"/>
                <a:ea typeface="黑体" panose="02010609060101010101" pitchFamily="49" charset="-122"/>
              </a:rPr>
              <a:t>:</a:t>
            </a:r>
          </a:p>
          <a:p>
            <a:pPr lvl="2"/>
            <a:r>
              <a:rPr lang="en-US" sz="2000" dirty="0">
                <a:latin typeface="黑体" panose="02010609060101010101" pitchFamily="49" charset="-122"/>
                <a:ea typeface="黑体" panose="02010609060101010101" pitchFamily="49" charset="-122"/>
              </a:rPr>
              <a:t>void swap() {…}         </a:t>
            </a:r>
            <a:r>
              <a:rPr lang="en-US" dirty="0">
                <a:latin typeface="黑体" panose="02010609060101010101" pitchFamily="49" charset="-122"/>
                <a:ea typeface="黑体" panose="02010609060101010101" pitchFamily="49" charset="-122"/>
              </a:rPr>
              <a:t>/* define symbol swap, in </a:t>
            </a:r>
            <a:r>
              <a:rPr lang="en-US" dirty="0" err="1">
                <a:latin typeface="黑体" panose="02010609060101010101" pitchFamily="49" charset="-122"/>
                <a:ea typeface="黑体" panose="02010609060101010101" pitchFamily="49" charset="-122"/>
              </a:rPr>
              <a:t>swap.c</a:t>
            </a:r>
            <a:r>
              <a:rPr lang="en-US" dirty="0">
                <a:latin typeface="黑体" panose="02010609060101010101" pitchFamily="49" charset="-122"/>
                <a:ea typeface="黑体" panose="02010609060101010101" pitchFamily="49" charset="-122"/>
              </a:rPr>
              <a:t> */</a:t>
            </a:r>
          </a:p>
          <a:p>
            <a:pPr lvl="2"/>
            <a:r>
              <a:rPr lang="en-US" sz="2000" dirty="0">
                <a:latin typeface="黑体" panose="02010609060101010101" pitchFamily="49" charset="-122"/>
                <a:ea typeface="黑体" panose="02010609060101010101" pitchFamily="49" charset="-122"/>
              </a:rPr>
              <a:t>swap();                 </a:t>
            </a:r>
            <a:r>
              <a:rPr lang="en-US" dirty="0">
                <a:latin typeface="黑体" panose="02010609060101010101" pitchFamily="49" charset="-122"/>
                <a:ea typeface="黑体" panose="02010609060101010101" pitchFamily="49" charset="-122"/>
              </a:rPr>
              <a:t>/* reference symbol swap, in </a:t>
            </a:r>
            <a:r>
              <a:rPr lang="en-US" dirty="0" err="1">
                <a:latin typeface="黑体" panose="02010609060101010101" pitchFamily="49" charset="-122"/>
                <a:ea typeface="黑体" panose="02010609060101010101" pitchFamily="49" charset="-122"/>
              </a:rPr>
              <a:t>main.c</a:t>
            </a:r>
            <a:r>
              <a:rPr lang="en-US" dirty="0">
                <a:latin typeface="黑体" panose="02010609060101010101" pitchFamily="49" charset="-122"/>
                <a:ea typeface="黑体" panose="02010609060101010101" pitchFamily="49" charset="-122"/>
              </a:rPr>
              <a:t> */</a:t>
            </a:r>
          </a:p>
          <a:p>
            <a:pPr lvl="2"/>
            <a:r>
              <a:rPr lang="en-US" sz="2000" dirty="0" err="1">
                <a:latin typeface="黑体" panose="02010609060101010101" pitchFamily="49" charset="-122"/>
                <a:ea typeface="黑体" panose="02010609060101010101" pitchFamily="49" charset="-122"/>
              </a:rPr>
              <a:t>int</a:t>
            </a:r>
            <a:r>
              <a:rPr lang="en-US" sz="2000" dirty="0">
                <a:latin typeface="黑体" panose="02010609060101010101" pitchFamily="49" charset="-122"/>
                <a:ea typeface="黑体" panose="02010609060101010101" pitchFamily="49" charset="-122"/>
              </a:rPr>
              <a:t> *bufp0 = &amp;</a:t>
            </a:r>
            <a:r>
              <a:rPr lang="en-US" sz="2000" dirty="0" err="1">
                <a:latin typeface="黑体" panose="02010609060101010101" pitchFamily="49" charset="-122"/>
                <a:ea typeface="黑体" panose="02010609060101010101" pitchFamily="49" charset="-122"/>
              </a:rPr>
              <a:t>buf</a:t>
            </a:r>
            <a:r>
              <a:rPr lang="en-US" sz="2000" dirty="0">
                <a:latin typeface="黑体" panose="02010609060101010101" pitchFamily="49" charset="-122"/>
                <a:ea typeface="黑体" panose="02010609060101010101" pitchFamily="49" charset="-122"/>
              </a:rPr>
              <a:t>[0];   </a:t>
            </a:r>
            <a:r>
              <a:rPr lang="en-US" dirty="0">
                <a:latin typeface="黑体" panose="02010609060101010101" pitchFamily="49" charset="-122"/>
                <a:ea typeface="黑体" panose="02010609060101010101" pitchFamily="49" charset="-122"/>
              </a:rPr>
              <a:t>/* define symbol bufp0, in </a:t>
            </a:r>
            <a:r>
              <a:rPr lang="en-US" dirty="0" err="1">
                <a:latin typeface="黑体" panose="02010609060101010101" pitchFamily="49" charset="-122"/>
                <a:ea typeface="黑体" panose="02010609060101010101" pitchFamily="49" charset="-122"/>
              </a:rPr>
              <a:t>swap.c</a:t>
            </a:r>
            <a:r>
              <a:rPr lang="en-US" dirty="0">
                <a:latin typeface="黑体" panose="02010609060101010101" pitchFamily="49" charset="-122"/>
                <a:ea typeface="黑体" panose="02010609060101010101" pitchFamily="49" charset="-122"/>
              </a:rPr>
              <a:t>; reference </a:t>
            </a:r>
            <a:r>
              <a:rPr lang="en-US" dirty="0" err="1">
                <a:latin typeface="黑体" panose="02010609060101010101" pitchFamily="49" charset="-122"/>
                <a:ea typeface="黑体" panose="02010609060101010101" pitchFamily="49" charset="-122"/>
              </a:rPr>
              <a:t>buf</a:t>
            </a:r>
            <a:r>
              <a:rPr lang="en-US" dirty="0">
                <a:latin typeface="黑体" panose="02010609060101010101" pitchFamily="49" charset="-122"/>
                <a:ea typeface="黑体" panose="02010609060101010101" pitchFamily="49" charset="-122"/>
              </a:rPr>
              <a:t>, defined in </a:t>
            </a:r>
            <a:r>
              <a:rPr lang="en-US" dirty="0" err="1">
                <a:latin typeface="黑体" panose="02010609060101010101" pitchFamily="49" charset="-122"/>
                <a:ea typeface="黑体" panose="02010609060101010101" pitchFamily="49" charset="-122"/>
              </a:rPr>
              <a:t>main.c</a:t>
            </a:r>
            <a:r>
              <a:rPr lang="en-US" dirty="0">
                <a:latin typeface="黑体" panose="02010609060101010101" pitchFamily="49" charset="-122"/>
                <a:ea typeface="黑体" panose="02010609060101010101" pitchFamily="49" charset="-122"/>
              </a:rPr>
              <a:t>  */</a:t>
            </a:r>
          </a:p>
          <a:p>
            <a:pPr lvl="1"/>
            <a:endParaRPr lang="en-US" sz="2000" dirty="0">
              <a:latin typeface="黑体" panose="02010609060101010101" pitchFamily="49" charset="-122"/>
              <a:ea typeface="黑体" panose="02010609060101010101" pitchFamily="49" charset="-122"/>
            </a:endParaRPr>
          </a:p>
          <a:p>
            <a:pPr lvl="1"/>
            <a:r>
              <a:rPr lang="en-US"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符号的定义由编译器保存在 </a:t>
            </a:r>
            <a:r>
              <a:rPr lang="en-US" altLang="zh-CN" sz="2000" dirty="0">
                <a:latin typeface="黑体" panose="02010609060101010101" pitchFamily="49" charset="-122"/>
                <a:ea typeface="黑体" panose="02010609060101010101" pitchFamily="49" charset="-122"/>
              </a:rPr>
              <a:t>.o </a:t>
            </a:r>
            <a:r>
              <a:rPr lang="zh-CN" altLang="en-US" sz="2000" dirty="0">
                <a:latin typeface="黑体" panose="02010609060101010101" pitchFamily="49" charset="-122"/>
                <a:ea typeface="黑体" panose="02010609060101010101" pitchFamily="49" charset="-122"/>
              </a:rPr>
              <a:t>文件的符号表中</a:t>
            </a:r>
            <a:endParaRPr lang="en-US" sz="2000" dirty="0">
              <a:latin typeface="黑体" panose="02010609060101010101" pitchFamily="49" charset="-122"/>
              <a:ea typeface="黑体" panose="02010609060101010101" pitchFamily="49" charset="-122"/>
            </a:endParaRPr>
          </a:p>
          <a:p>
            <a:pPr lvl="1"/>
            <a:endParaRPr lang="en-US" sz="2000" dirty="0">
              <a:latin typeface="黑体" panose="02010609060101010101" pitchFamily="49" charset="-122"/>
              <a:ea typeface="黑体" panose="02010609060101010101" pitchFamily="49" charset="-122"/>
            </a:endParaRPr>
          </a:p>
          <a:p>
            <a:pPr lvl="1"/>
            <a:r>
              <a:rPr lang="en-US"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链接器把每个符号引用和定义关联起来</a:t>
            </a:r>
            <a:endParaRPr lang="en-US" sz="2000" dirty="0">
              <a:latin typeface="黑体" panose="02010609060101010101" pitchFamily="49" charset="-122"/>
              <a:ea typeface="黑体" panose="02010609060101010101" pitchFamily="49" charset="-122"/>
            </a:endParaRPr>
          </a:p>
          <a:p>
            <a:endParaRPr lang="en-US" dirty="0"/>
          </a:p>
        </p:txBody>
      </p:sp>
    </p:spTree>
    <p:extLst>
      <p:ext uri="{BB962C8B-B14F-4D97-AF65-F5344CB8AC3E}">
        <p14:creationId xmlns:p14="http://schemas.microsoft.com/office/powerpoint/2010/main" val="2398514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动态链接共享库</a:t>
            </a:r>
            <a:endParaRPr lang="zh-CN" altLang="en-US" sz="2400" i="0" dirty="0">
              <a:latin typeface="+mn-lt"/>
            </a:endParaRPr>
          </a:p>
        </p:txBody>
      </p:sp>
      <p:sp>
        <p:nvSpPr>
          <p:cNvPr id="126979" name="Rectangle 3"/>
          <p:cNvSpPr>
            <a:spLocks noGrp="1" noChangeArrowheads="1"/>
          </p:cNvSpPr>
          <p:nvPr>
            <p:ph type="body" sz="half" idx="4294967295"/>
          </p:nvPr>
        </p:nvSpPr>
        <p:spPr>
          <a:xfrm>
            <a:off x="335360" y="836712"/>
            <a:ext cx="11496600" cy="5445344"/>
          </a:xfrm>
        </p:spPr>
        <p:txBody>
          <a:bodyPr>
            <a:normAutofit lnSpcReduction="10000"/>
          </a:bodyPr>
          <a:lstStyle/>
          <a:p>
            <a:r>
              <a:rPr lang="en-US" altLang="zh-CN" sz="2400" dirty="0"/>
              <a:t> </a:t>
            </a:r>
            <a:r>
              <a:rPr lang="zh-CN" altLang="en-US" sz="2400" dirty="0"/>
              <a:t>为什么要使用动态库（共享库）</a:t>
            </a:r>
            <a:r>
              <a:rPr lang="zh-CN" altLang="en-US" sz="2000" dirty="0"/>
              <a:t> ？</a:t>
            </a:r>
            <a:endParaRPr lang="en-US" altLang="zh-CN" sz="2000" dirty="0"/>
          </a:p>
          <a:p>
            <a:pPr lvl="0"/>
            <a:r>
              <a:rPr lang="en-US" altLang="zh-CN" sz="2400" dirty="0">
                <a:solidFill>
                  <a:srgbClr val="000000"/>
                </a:solidFill>
              </a:rPr>
              <a:t> </a:t>
            </a:r>
            <a:r>
              <a:rPr lang="zh-CN" altLang="en-US" sz="2400" dirty="0">
                <a:solidFill>
                  <a:srgbClr val="000000"/>
                </a:solidFill>
              </a:rPr>
              <a:t>静态库解决了如何让大量库函数对应用程序可用的问题，但仍有一些明显的缺点</a:t>
            </a:r>
            <a:endParaRPr lang="zh-CN" altLang="en-US" sz="2000" dirty="0">
              <a:solidFill>
                <a:srgbClr val="000000"/>
              </a:solidFill>
            </a:endParaRPr>
          </a:p>
          <a:p>
            <a:pPr lvl="1"/>
            <a:r>
              <a:rPr lang="zh-CN" altLang="en-US" sz="2000" dirty="0"/>
              <a:t> 如果要使用一个库的最新版本，程序员必须了解该库的更新情况，然后显式地将他们的程序与更新了的库重新链接</a:t>
            </a:r>
            <a:endParaRPr lang="en-US" altLang="zh-CN" sz="2000" dirty="0"/>
          </a:p>
          <a:p>
            <a:pPr lvl="1"/>
            <a:r>
              <a:rPr lang="zh-CN" altLang="en-US" sz="2000" dirty="0"/>
              <a:t> 几乎每个 </a:t>
            </a:r>
            <a:r>
              <a:rPr lang="en-US" altLang="zh-CN" sz="2000" dirty="0"/>
              <a:t>C </a:t>
            </a:r>
            <a:r>
              <a:rPr lang="zh-CN" altLang="en-US" sz="2000" dirty="0"/>
              <a:t>程序都使用如 </a:t>
            </a:r>
            <a:r>
              <a:rPr lang="en-US" altLang="zh-CN" sz="2000" dirty="0" err="1"/>
              <a:t>printf</a:t>
            </a:r>
            <a:r>
              <a:rPr lang="en-US" altLang="zh-CN" sz="2000" dirty="0"/>
              <a:t> </a:t>
            </a:r>
            <a:r>
              <a:rPr lang="zh-CN" altLang="en-US" sz="2000" dirty="0"/>
              <a:t>和 </a:t>
            </a:r>
            <a:r>
              <a:rPr lang="en-US" altLang="zh-CN" sz="2000" dirty="0" err="1"/>
              <a:t>scanf</a:t>
            </a:r>
            <a:r>
              <a:rPr lang="en-US" altLang="zh-CN" sz="2000" dirty="0"/>
              <a:t> </a:t>
            </a:r>
            <a:r>
              <a:rPr lang="zh-CN" altLang="en-US" sz="2000" dirty="0"/>
              <a:t>这样的标准 </a:t>
            </a:r>
            <a:r>
              <a:rPr lang="en-US" altLang="zh-CN" sz="2000" dirty="0">
                <a:latin typeface="Courier New" pitchFamily="49" charset="0"/>
                <a:cs typeface="Courier New" pitchFamily="49" charset="0"/>
              </a:rPr>
              <a:t>I/O</a:t>
            </a:r>
            <a:r>
              <a:rPr lang="en-US" altLang="zh-CN" sz="2000" dirty="0"/>
              <a:t> </a:t>
            </a:r>
            <a:r>
              <a:rPr lang="zh-CN" altLang="en-US" sz="2000" dirty="0"/>
              <a:t>函数，运行时这些函数的代码会被复制到每个运行进程的代码段中，造成磁盘和内存资源的浪费</a:t>
            </a:r>
            <a:endParaRPr lang="en-US" altLang="zh-CN" sz="2000" dirty="0"/>
          </a:p>
          <a:p>
            <a:pPr lvl="1"/>
            <a:endParaRPr lang="en-US" altLang="zh-CN" sz="2000" dirty="0"/>
          </a:p>
          <a:p>
            <a:r>
              <a:rPr lang="en-US" altLang="zh-CN" sz="2400" dirty="0"/>
              <a:t> </a:t>
            </a:r>
            <a:r>
              <a:rPr lang="zh-CN" altLang="en-US" sz="2400" dirty="0"/>
              <a:t>共享库 </a:t>
            </a:r>
            <a:r>
              <a:rPr lang="en-US" altLang="zh-CN" sz="2400" dirty="0"/>
              <a:t>(shared </a:t>
            </a:r>
            <a:r>
              <a:rPr lang="en-US" altLang="zh-CN" sz="2400" dirty="0" err="1"/>
              <a:t>Iibrary</a:t>
            </a:r>
            <a:r>
              <a:rPr lang="en-US" altLang="zh-CN" sz="2400" dirty="0"/>
              <a:t>) </a:t>
            </a:r>
            <a:r>
              <a:rPr lang="zh-CN" altLang="en-US" sz="2400" dirty="0"/>
              <a:t>是致力于解决静态库缺陷的现代创新产物</a:t>
            </a:r>
            <a:endParaRPr lang="zh-CN" altLang="en-US" sz="2000" dirty="0"/>
          </a:p>
          <a:p>
            <a:pPr lvl="1"/>
            <a:r>
              <a:rPr lang="zh-CN" altLang="en-US" sz="2000" dirty="0"/>
              <a:t> 共享库是一个目标模块，在运行或加载时，可以加载到任意的内存地址，并和一个在内存中的程序链接起来 </a:t>
            </a:r>
            <a:endParaRPr lang="en-US" altLang="zh-CN" sz="2000" dirty="0"/>
          </a:p>
          <a:p>
            <a:pPr lvl="1"/>
            <a:r>
              <a:rPr lang="en-US" altLang="zh-CN" sz="2000" dirty="0"/>
              <a:t> </a:t>
            </a:r>
            <a:r>
              <a:rPr lang="zh-CN" altLang="en-US" sz="2000" dirty="0"/>
              <a:t>这个过程称为动态链接，是由一个叫做动态链接器的程序执行的</a:t>
            </a:r>
            <a:endParaRPr lang="en-US" altLang="zh-CN" sz="2000" dirty="0"/>
          </a:p>
          <a:p>
            <a:pPr lvl="1"/>
            <a:r>
              <a:rPr lang="zh-CN" altLang="en-US" sz="2000" dirty="0"/>
              <a:t> 共享库也称为共享目标 </a:t>
            </a:r>
            <a:r>
              <a:rPr lang="en-US" altLang="zh-CN" sz="2000" dirty="0"/>
              <a:t>(shared object)</a:t>
            </a:r>
          </a:p>
          <a:p>
            <a:pPr lvl="2"/>
            <a:r>
              <a:rPr lang="en-US" altLang="zh-CN" sz="2000" dirty="0"/>
              <a:t> </a:t>
            </a:r>
            <a:r>
              <a:rPr lang="en-US" altLang="zh-CN" dirty="0"/>
              <a:t>Linux </a:t>
            </a:r>
            <a:r>
              <a:rPr lang="zh-CN" altLang="en-US" dirty="0"/>
              <a:t>系统中通常用 </a:t>
            </a:r>
            <a:r>
              <a:rPr lang="en-US" altLang="zh-CN" dirty="0"/>
              <a:t>.so </a:t>
            </a:r>
            <a:r>
              <a:rPr lang="zh-CN" altLang="en-US" dirty="0"/>
              <a:t>后缀表示</a:t>
            </a:r>
            <a:endParaRPr lang="en-US" altLang="zh-CN" dirty="0"/>
          </a:p>
          <a:p>
            <a:pPr lvl="2"/>
            <a:r>
              <a:rPr lang="en-US" altLang="zh-CN" dirty="0"/>
              <a:t> Windows </a:t>
            </a:r>
            <a:r>
              <a:rPr lang="zh-CN" altLang="en-US" dirty="0"/>
              <a:t>系统中为 </a:t>
            </a:r>
            <a:r>
              <a:rPr lang="en-US" altLang="zh-CN" dirty="0"/>
              <a:t>.</a:t>
            </a:r>
            <a:r>
              <a:rPr lang="en-US" altLang="zh-CN" dirty="0" err="1"/>
              <a:t>dll</a:t>
            </a:r>
            <a:r>
              <a:rPr lang="zh-CN" altLang="en-US" dirty="0"/>
              <a:t>（动态链接库 </a:t>
            </a:r>
            <a:r>
              <a:rPr lang="en-GB" altLang="zh-CN" dirty="0"/>
              <a:t>dynamic link libraries</a:t>
            </a:r>
            <a:r>
              <a:rPr lang="zh-CN" altLang="en-US" dirty="0"/>
              <a:t>）</a:t>
            </a:r>
          </a:p>
        </p:txBody>
      </p:sp>
    </p:spTree>
    <p:extLst>
      <p:ext uri="{BB962C8B-B14F-4D97-AF65-F5344CB8AC3E}">
        <p14:creationId xmlns:p14="http://schemas.microsoft.com/office/powerpoint/2010/main" val="255165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a:t>
            </a:r>
            <a:r>
              <a:rPr lang="zh-CN" altLang="en-US" sz="2400" dirty="0">
                <a:latin typeface="+mn-lt"/>
              </a:rPr>
              <a:t>动态库的概念</a:t>
            </a:r>
            <a:endParaRPr lang="zh-CN" altLang="en-US" sz="2400" i="0" dirty="0">
              <a:latin typeface="+mn-lt"/>
            </a:endParaRPr>
          </a:p>
        </p:txBody>
      </p:sp>
      <p:sp>
        <p:nvSpPr>
          <p:cNvPr id="126979" name="Rectangle 3"/>
          <p:cNvSpPr>
            <a:spLocks noGrp="1" noChangeArrowheads="1"/>
          </p:cNvSpPr>
          <p:nvPr>
            <p:ph type="body" sz="half" idx="4294967295"/>
          </p:nvPr>
        </p:nvSpPr>
        <p:spPr>
          <a:xfrm>
            <a:off x="263352" y="791968"/>
            <a:ext cx="11496600" cy="5445344"/>
          </a:xfrm>
        </p:spPr>
        <p:txBody>
          <a:bodyPr>
            <a:normAutofit/>
          </a:bodyPr>
          <a:lstStyle/>
          <a:p>
            <a:pPr>
              <a:lnSpc>
                <a:spcPct val="150000"/>
              </a:lnSpc>
            </a:pPr>
            <a:r>
              <a:rPr lang="en-US" altLang="zh-CN" sz="2400" dirty="0"/>
              <a:t> </a:t>
            </a:r>
            <a:r>
              <a:rPr lang="zh-CN" altLang="en-US" sz="2400" dirty="0"/>
              <a:t>一个库只有一个 </a:t>
            </a:r>
            <a:r>
              <a:rPr lang="en-US" altLang="zh-CN" sz="2400" dirty="0"/>
              <a:t>.so </a:t>
            </a:r>
            <a:r>
              <a:rPr lang="zh-CN" altLang="en-US" sz="2400" dirty="0">
                <a:solidFill>
                  <a:srgbClr val="FF0000"/>
                </a:solidFill>
              </a:rPr>
              <a:t>文件</a:t>
            </a:r>
            <a:endParaRPr lang="zh-CN" altLang="en-US" sz="2000" dirty="0"/>
          </a:p>
          <a:p>
            <a:pPr lvl="1">
              <a:lnSpc>
                <a:spcPct val="150000"/>
              </a:lnSpc>
            </a:pPr>
            <a:r>
              <a:rPr lang="zh-CN" altLang="en-US" sz="2000" dirty="0"/>
              <a:t> 所有引用该库的可执行目标文件共享这个 </a:t>
            </a:r>
            <a:r>
              <a:rPr lang="en-US" altLang="zh-CN" sz="2000" dirty="0"/>
              <a:t>.so </a:t>
            </a:r>
            <a:r>
              <a:rPr lang="zh-CN" altLang="en-US" sz="2000" dirty="0"/>
              <a:t>文件中的代码和数据</a:t>
            </a:r>
            <a:endParaRPr lang="en-US" altLang="zh-CN" sz="2000" dirty="0"/>
          </a:p>
          <a:p>
            <a:pPr lvl="1">
              <a:lnSpc>
                <a:spcPct val="150000"/>
              </a:lnSpc>
            </a:pPr>
            <a:r>
              <a:rPr lang="en-US" altLang="zh-CN" sz="2000" dirty="0"/>
              <a:t> </a:t>
            </a:r>
            <a:r>
              <a:rPr lang="zh-CN" altLang="en-US" sz="2000" dirty="0"/>
              <a:t>而不是像静态库的内容那样被复制和嵌入到引用它们的可执行的文件中</a:t>
            </a:r>
            <a:endParaRPr lang="en-US" altLang="zh-CN" sz="2000" dirty="0"/>
          </a:p>
          <a:p>
            <a:pPr lvl="1">
              <a:lnSpc>
                <a:spcPct val="150000"/>
              </a:lnSpc>
            </a:pPr>
            <a:r>
              <a:rPr lang="en-US" altLang="zh-CN" sz="2000" dirty="0"/>
              <a:t> </a:t>
            </a:r>
            <a:r>
              <a:rPr lang="zh-CN" altLang="en-US" sz="2000" dirty="0"/>
              <a:t>节省了磁盘空间</a:t>
            </a:r>
            <a:endParaRPr lang="en-US" altLang="zh-CN" sz="2000" dirty="0"/>
          </a:p>
          <a:p>
            <a:pPr lvl="0">
              <a:lnSpc>
                <a:spcPct val="150000"/>
              </a:lnSpc>
            </a:pPr>
            <a:r>
              <a:rPr lang="en-US" altLang="zh-CN" sz="2400" dirty="0">
                <a:solidFill>
                  <a:srgbClr val="000000"/>
                </a:solidFill>
              </a:rPr>
              <a:t> </a:t>
            </a:r>
            <a:r>
              <a:rPr lang="zh-CN" altLang="en-US" sz="2400" dirty="0">
                <a:solidFill>
                  <a:srgbClr val="000000"/>
                </a:solidFill>
              </a:rPr>
              <a:t>在</a:t>
            </a:r>
            <a:r>
              <a:rPr lang="zh-CN" altLang="en-US" sz="2400" dirty="0">
                <a:solidFill>
                  <a:srgbClr val="FF0000"/>
                </a:solidFill>
              </a:rPr>
              <a:t>内存</a:t>
            </a:r>
            <a:r>
              <a:rPr lang="zh-CN" altLang="en-US" sz="2400" dirty="0">
                <a:solidFill>
                  <a:srgbClr val="000000"/>
                </a:solidFill>
              </a:rPr>
              <a:t>中，一个共享库的 </a:t>
            </a:r>
            <a:r>
              <a:rPr lang="en-US" altLang="zh-CN" sz="2400" dirty="0">
                <a:solidFill>
                  <a:srgbClr val="000000"/>
                </a:solidFill>
              </a:rPr>
              <a:t>.text </a:t>
            </a:r>
            <a:r>
              <a:rPr lang="zh-CN" altLang="en-US" sz="2400" dirty="0">
                <a:solidFill>
                  <a:srgbClr val="000000"/>
                </a:solidFill>
              </a:rPr>
              <a:t>节的一个副本可以被不同的正在运行的进程共享</a:t>
            </a:r>
            <a:endParaRPr lang="en-US" altLang="zh-CN" sz="2400" dirty="0">
              <a:solidFill>
                <a:srgbClr val="000000"/>
              </a:solidFill>
            </a:endParaRPr>
          </a:p>
          <a:p>
            <a:pPr lvl="1">
              <a:lnSpc>
                <a:spcPct val="150000"/>
              </a:lnSpc>
            </a:pPr>
            <a:r>
              <a:rPr lang="en-US" altLang="zh-CN" sz="2000" dirty="0">
                <a:solidFill>
                  <a:srgbClr val="000000"/>
                </a:solidFill>
              </a:rPr>
              <a:t> </a:t>
            </a:r>
            <a:r>
              <a:rPr lang="zh-CN" altLang="en-US" sz="2000" dirty="0">
                <a:solidFill>
                  <a:srgbClr val="000000"/>
                </a:solidFill>
              </a:rPr>
              <a:t>节省了内存资源</a:t>
            </a:r>
            <a:endParaRPr lang="en-US" altLang="zh-CN" sz="2000" dirty="0">
              <a:solidFill>
                <a:srgbClr val="000000"/>
              </a:solidFill>
            </a:endParaRPr>
          </a:p>
          <a:p>
            <a:r>
              <a:rPr lang="zh-CN" altLang="en-US" sz="2400" dirty="0"/>
              <a:t>共享库两个特点</a:t>
            </a:r>
            <a:endParaRPr lang="en-US" altLang="zh-CN" sz="2400" dirty="0"/>
          </a:p>
          <a:p>
            <a:pPr lvl="1"/>
            <a:r>
              <a:rPr lang="zh-CN" altLang="en-US" sz="2000" dirty="0"/>
              <a:t>共享性</a:t>
            </a:r>
            <a:endParaRPr lang="en-US" altLang="zh-CN" sz="2000" dirty="0"/>
          </a:p>
          <a:p>
            <a:pPr lvl="1"/>
            <a:r>
              <a:rPr lang="zh-CN" altLang="en-US" sz="2000" dirty="0"/>
              <a:t>动态性</a:t>
            </a:r>
            <a:endParaRPr lang="en-US" altLang="zh-CN" sz="2000" dirty="0"/>
          </a:p>
          <a:p>
            <a:r>
              <a:rPr lang="zh-CN" altLang="en-US" sz="2400" dirty="0"/>
              <a:t>两种使用模式</a:t>
            </a:r>
            <a:endParaRPr lang="en-US" altLang="zh-CN" sz="2400" dirty="0"/>
          </a:p>
          <a:p>
            <a:pPr lvl="1"/>
            <a:r>
              <a:rPr lang="zh-CN" altLang="en-US" sz="2000" dirty="0"/>
              <a:t>程序</a:t>
            </a:r>
            <a:r>
              <a:rPr lang="zh-CN" altLang="en-US" sz="2000" dirty="0">
                <a:solidFill>
                  <a:srgbClr val="FF0000"/>
                </a:solidFill>
              </a:rPr>
              <a:t>加载</a:t>
            </a:r>
            <a:r>
              <a:rPr lang="zh-CN" altLang="en-US" sz="2000" dirty="0"/>
              <a:t>过程中加载和链接共享库</a:t>
            </a:r>
            <a:endParaRPr lang="en-US" altLang="zh-CN" sz="2000" dirty="0"/>
          </a:p>
          <a:p>
            <a:pPr lvl="1"/>
            <a:r>
              <a:rPr lang="zh-CN" altLang="en-US" sz="2000" dirty="0"/>
              <a:t>程序</a:t>
            </a:r>
            <a:r>
              <a:rPr lang="zh-CN" altLang="en-US" sz="2000" dirty="0">
                <a:solidFill>
                  <a:srgbClr val="FF0000"/>
                </a:solidFill>
              </a:rPr>
              <a:t>执行</a:t>
            </a:r>
            <a:r>
              <a:rPr lang="zh-CN" altLang="en-US" sz="2000" dirty="0"/>
              <a:t>过程中加载和链接共享库</a:t>
            </a:r>
            <a:endParaRPr lang="en-US" altLang="zh-CN" sz="2000" dirty="0"/>
          </a:p>
          <a:p>
            <a:pPr lvl="1"/>
            <a:endParaRPr lang="zh-CN" altLang="en-US" sz="2000" dirty="0"/>
          </a:p>
        </p:txBody>
      </p:sp>
    </p:spTree>
    <p:extLst>
      <p:ext uri="{BB962C8B-B14F-4D97-AF65-F5344CB8AC3E}">
        <p14:creationId xmlns:p14="http://schemas.microsoft.com/office/powerpoint/2010/main" val="25516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动态链接过程 </a:t>
            </a:r>
            <a:r>
              <a:rPr lang="en-US" altLang="zh-CN" sz="2400" i="0" dirty="0">
                <a:latin typeface="+mn-lt"/>
              </a:rPr>
              <a:t>—— 1. </a:t>
            </a:r>
            <a:r>
              <a:rPr lang="zh-CN" altLang="en-US" sz="2400" i="0" dirty="0">
                <a:latin typeface="+mn-lt"/>
              </a:rPr>
              <a:t>加载时链接</a:t>
            </a:r>
          </a:p>
        </p:txBody>
      </p:sp>
      <p:sp>
        <p:nvSpPr>
          <p:cNvPr id="4" name="Line 2"/>
          <p:cNvSpPr>
            <a:spLocks noChangeShapeType="1"/>
          </p:cNvSpPr>
          <p:nvPr/>
        </p:nvSpPr>
        <p:spPr bwMode="auto">
          <a:xfrm>
            <a:off x="2375675" y="1699020"/>
            <a:ext cx="1587"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3"/>
          <p:cNvSpPr>
            <a:spLocks noChangeArrowheads="1"/>
          </p:cNvSpPr>
          <p:nvPr/>
        </p:nvSpPr>
        <p:spPr bwMode="auto">
          <a:xfrm>
            <a:off x="2208987" y="2108595"/>
            <a:ext cx="1676400" cy="57199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编译器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p>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r>
              <a:rPr kumimoji="0" lang="en-GB" sz="1600" b="1" i="0" u="none" strike="noStrike" kern="0" cap="none" spc="0" normalizeH="0" baseline="0" noProof="0" dirty="0" err="1">
                <a:ln>
                  <a:noFill/>
                </a:ln>
                <a:solidFill>
                  <a:sysClr val="windowText" lastClr="000000"/>
                </a:solidFill>
                <a:effectLst/>
                <a:uLnTx/>
                <a:uFillTx/>
                <a:latin typeface="Courier New" pitchFamily="49" charset="0"/>
                <a:ea typeface="msgothic" charset="0"/>
                <a:cs typeface="msgothic" charset="0"/>
              </a:rPr>
              <a:t>cpp</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cc1</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as</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6" name="Text Box 4"/>
          <p:cNvSpPr txBox="1">
            <a:spLocks noChangeArrowheads="1"/>
          </p:cNvSpPr>
          <p:nvPr/>
        </p:nvSpPr>
        <p:spPr bwMode="auto">
          <a:xfrm>
            <a:off x="1835925" y="1462483"/>
            <a:ext cx="1045777"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main2.c</a:t>
            </a:r>
          </a:p>
        </p:txBody>
      </p:sp>
      <p:sp>
        <p:nvSpPr>
          <p:cNvPr id="7" name="Text Box 5"/>
          <p:cNvSpPr txBox="1">
            <a:spLocks noChangeArrowheads="1"/>
          </p:cNvSpPr>
          <p:nvPr/>
        </p:nvSpPr>
        <p:spPr bwMode="auto">
          <a:xfrm>
            <a:off x="2512200" y="3019820"/>
            <a:ext cx="1045777"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main2.o</a:t>
            </a:r>
          </a:p>
        </p:txBody>
      </p:sp>
      <p:sp>
        <p:nvSpPr>
          <p:cNvPr id="8" name="Line 6"/>
          <p:cNvSpPr>
            <a:spLocks noChangeShapeType="1"/>
          </p:cNvSpPr>
          <p:nvPr/>
        </p:nvSpPr>
        <p:spPr bwMode="auto">
          <a:xfrm>
            <a:off x="3047187" y="2689620"/>
            <a:ext cx="1588"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9" name="Text Box 7"/>
          <p:cNvSpPr txBox="1">
            <a:spLocks noChangeArrowheads="1"/>
          </p:cNvSpPr>
          <p:nvPr/>
        </p:nvSpPr>
        <p:spPr bwMode="auto">
          <a:xfrm>
            <a:off x="4113988" y="2400695"/>
            <a:ext cx="1662933" cy="65595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libc.so</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libvector.so</a:t>
            </a:r>
          </a:p>
        </p:txBody>
      </p:sp>
      <p:sp>
        <p:nvSpPr>
          <p:cNvPr id="10" name="Rectangle 8"/>
          <p:cNvSpPr>
            <a:spLocks noChangeArrowheads="1"/>
          </p:cNvSpPr>
          <p:nvPr/>
        </p:nvSpPr>
        <p:spPr bwMode="auto">
          <a:xfrm>
            <a:off x="2208987" y="3677045"/>
            <a:ext cx="3028950" cy="34131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链接器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ld</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11" name="Text Box 9"/>
          <p:cNvSpPr txBox="1">
            <a:spLocks noChangeArrowheads="1"/>
          </p:cNvSpPr>
          <p:nvPr/>
        </p:nvSpPr>
        <p:spPr bwMode="auto">
          <a:xfrm>
            <a:off x="2831292" y="4312877"/>
            <a:ext cx="428620"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p2</a:t>
            </a:r>
          </a:p>
        </p:txBody>
      </p:sp>
      <p:sp>
        <p:nvSpPr>
          <p:cNvPr id="12" name="Line 10"/>
          <p:cNvSpPr>
            <a:spLocks noChangeShapeType="1"/>
          </p:cNvSpPr>
          <p:nvPr/>
        </p:nvSpPr>
        <p:spPr bwMode="auto">
          <a:xfrm>
            <a:off x="3047187" y="4032920"/>
            <a:ext cx="1588" cy="291824"/>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1"/>
          <p:cNvSpPr>
            <a:spLocks noChangeShapeType="1"/>
          </p:cNvSpPr>
          <p:nvPr/>
        </p:nvSpPr>
        <p:spPr bwMode="auto">
          <a:xfrm>
            <a:off x="3047187" y="4642520"/>
            <a:ext cx="1588" cy="2286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2"/>
          <p:cNvSpPr>
            <a:spLocks noChangeArrowheads="1"/>
          </p:cNvSpPr>
          <p:nvPr/>
        </p:nvSpPr>
        <p:spPr bwMode="auto">
          <a:xfrm>
            <a:off x="2377262" y="5873769"/>
            <a:ext cx="3200400" cy="330709"/>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动态链接器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a:ln>
                  <a:noFill/>
                </a:ln>
                <a:solidFill>
                  <a:sysClr val="windowText" lastClr="000000"/>
                </a:solidFill>
                <a:effectLst/>
                <a:uLnTx/>
                <a:uFillTx/>
                <a:latin typeface="Courier New" pitchFamily="49" charset="0"/>
                <a:ea typeface="msgothic" charset="0"/>
                <a:cs typeface="msgothic" charset="0"/>
              </a:rPr>
              <a:t>ld-linux.so</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15" name="Line 13"/>
          <p:cNvSpPr>
            <a:spLocks noChangeShapeType="1"/>
          </p:cNvSpPr>
          <p:nvPr/>
        </p:nvSpPr>
        <p:spPr bwMode="auto">
          <a:xfrm>
            <a:off x="3047187" y="5280420"/>
            <a:ext cx="1588" cy="593349"/>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6" name="Line 14"/>
          <p:cNvSpPr>
            <a:spLocks noChangeShapeType="1"/>
          </p:cNvSpPr>
          <p:nvPr/>
        </p:nvSpPr>
        <p:spPr bwMode="auto">
          <a:xfrm>
            <a:off x="3047187" y="3299220"/>
            <a:ext cx="1588"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7" name="Text Box 15"/>
          <p:cNvSpPr txBox="1">
            <a:spLocks noChangeArrowheads="1"/>
          </p:cNvSpPr>
          <p:nvPr/>
        </p:nvSpPr>
        <p:spPr bwMode="auto">
          <a:xfrm>
            <a:off x="4943872" y="3165209"/>
            <a:ext cx="2166783" cy="335799"/>
          </a:xfrm>
          <a:prstGeom prst="rect">
            <a:avLst/>
          </a:prstGeom>
          <a:noFill/>
          <a:ln w="9525">
            <a:noFill/>
            <a:round/>
            <a:headEnd/>
            <a:tailEnd/>
          </a:ln>
          <a:effectLst/>
        </p:spPr>
        <p:txBody>
          <a:bodyPr wrap="square" lIns="90000" tIns="46800" rIns="90000" bIns="46800">
            <a:spAutoFit/>
          </a:bodyPr>
          <a:lstStyle/>
          <a:p>
            <a:pP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kern="0" dirty="0">
                <a:solidFill>
                  <a:srgbClr val="2D2DB9"/>
                </a:solidFill>
                <a:latin typeface="Calibri" pitchFamily="34" charset="0"/>
                <a:ea typeface="msgothic" charset="0"/>
                <a:cs typeface="msgothic" charset="0"/>
              </a:rPr>
              <a:t>重定位和符号表信息</a:t>
            </a:r>
            <a:endParaRPr kumimoji="0" lang="en-GB" sz="1600" b="1" i="1" u="none" strike="noStrike" kern="0" cap="none" spc="0" normalizeH="0" baseline="0" noProof="0" dirty="0">
              <a:ln>
                <a:noFill/>
              </a:ln>
              <a:solidFill>
                <a:srgbClr val="2D2DB9"/>
              </a:solidFill>
              <a:effectLst/>
              <a:uLnTx/>
              <a:uFillTx/>
              <a:latin typeface="Calibri" pitchFamily="34" charset="0"/>
              <a:ea typeface="msgothic" charset="0"/>
              <a:cs typeface="msgothic" charset="0"/>
            </a:endParaRPr>
          </a:p>
        </p:txBody>
      </p:sp>
      <p:sp>
        <p:nvSpPr>
          <p:cNvPr id="18" name="Line 16"/>
          <p:cNvSpPr>
            <a:spLocks noChangeShapeType="1"/>
          </p:cNvSpPr>
          <p:nvPr/>
        </p:nvSpPr>
        <p:spPr bwMode="auto">
          <a:xfrm>
            <a:off x="4934725" y="2994420"/>
            <a:ext cx="1587" cy="6858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19" name="Text Box 17"/>
          <p:cNvSpPr txBox="1">
            <a:spLocks noChangeArrowheads="1"/>
          </p:cNvSpPr>
          <p:nvPr/>
        </p:nvSpPr>
        <p:spPr bwMode="auto">
          <a:xfrm>
            <a:off x="4107638" y="4861282"/>
            <a:ext cx="1662933" cy="655950"/>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itchFamily="49" charset="0"/>
                <a:ea typeface="msgothic" charset="0"/>
                <a:cs typeface="msgothic" charset="0"/>
              </a:rPr>
              <a:t>libc.so</a:t>
            </a:r>
          </a:p>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FF0000"/>
                </a:solidFill>
                <a:latin typeface="Courier New" pitchFamily="49" charset="0"/>
                <a:ea typeface="msgothic" charset="0"/>
                <a:cs typeface="msgothic" charset="0"/>
              </a:rPr>
              <a:t>libvector.so</a:t>
            </a:r>
          </a:p>
        </p:txBody>
      </p:sp>
      <p:sp>
        <p:nvSpPr>
          <p:cNvPr id="20" name="Text Box 18"/>
          <p:cNvSpPr txBox="1">
            <a:spLocks noChangeArrowheads="1"/>
          </p:cNvSpPr>
          <p:nvPr/>
        </p:nvSpPr>
        <p:spPr bwMode="auto">
          <a:xfrm>
            <a:off x="5009337" y="5541473"/>
            <a:ext cx="1304925" cy="335799"/>
          </a:xfrm>
          <a:prstGeom prst="rect">
            <a:avLst/>
          </a:prstGeom>
          <a:noFill/>
          <a:ln w="9525">
            <a:noFill/>
            <a:round/>
            <a:headEnd/>
            <a:tailEnd/>
          </a:ln>
          <a:effectLst/>
        </p:spPr>
        <p:txBody>
          <a:bodyPr wrap="square" lIns="90000" tIns="46800" rIns="90000" bIns="46800">
            <a:spAutoFit/>
          </a:bodyPr>
          <a:lstStyle/>
          <a:p>
            <a:pP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u="none" strike="noStrike" kern="0" cap="none" spc="0" normalizeH="0" baseline="0" noProof="0" dirty="0">
                <a:ln>
                  <a:noFill/>
                </a:ln>
                <a:solidFill>
                  <a:srgbClr val="2D2DB9"/>
                </a:solidFill>
                <a:effectLst/>
                <a:uLnTx/>
                <a:uFillTx/>
                <a:latin typeface="Calibri" pitchFamily="34" charset="0"/>
                <a:ea typeface="msgothic" charset="0"/>
                <a:cs typeface="msgothic" charset="0"/>
              </a:rPr>
              <a:t>代码和数据</a:t>
            </a:r>
            <a:endParaRPr kumimoji="0" lang="en-GB" sz="1600" b="1" u="none" strike="noStrike" kern="0" cap="none" spc="0" normalizeH="0" baseline="0" noProof="0" dirty="0">
              <a:ln>
                <a:noFill/>
              </a:ln>
              <a:solidFill>
                <a:srgbClr val="2D2DB9"/>
              </a:solidFill>
              <a:effectLst/>
              <a:uLnTx/>
              <a:uFillTx/>
              <a:latin typeface="Calibri" pitchFamily="34" charset="0"/>
              <a:ea typeface="msgothic" charset="0"/>
              <a:cs typeface="msgothic" charset="0"/>
            </a:endParaRPr>
          </a:p>
        </p:txBody>
      </p:sp>
      <p:sp>
        <p:nvSpPr>
          <p:cNvPr id="21" name="Line 19"/>
          <p:cNvSpPr>
            <a:spLocks noChangeShapeType="1"/>
          </p:cNvSpPr>
          <p:nvPr/>
        </p:nvSpPr>
        <p:spPr bwMode="auto">
          <a:xfrm>
            <a:off x="4928375" y="5480720"/>
            <a:ext cx="17079" cy="393049"/>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 Box 20"/>
          <p:cNvSpPr txBox="1">
            <a:spLocks noChangeArrowheads="1"/>
          </p:cNvSpPr>
          <p:nvPr/>
        </p:nvSpPr>
        <p:spPr bwMode="auto">
          <a:xfrm>
            <a:off x="516712" y="4185320"/>
            <a:ext cx="1524000" cy="577082"/>
          </a:xfrm>
          <a:prstGeom prst="rect">
            <a:avLst/>
          </a:prstGeom>
          <a:noFill/>
          <a:ln w="9525">
            <a:noFill/>
            <a:round/>
            <a:headEnd/>
            <a:tailEnd/>
          </a:ln>
          <a:effectLst/>
        </p:spPr>
        <p:txBody>
          <a:bodyPr wrap="square" lIns="90000" tIns="46800" rIns="90000" bIns="46800">
            <a:spAutoFit/>
          </a:bodyPr>
          <a:lstStyle>
            <a:defPPr>
              <a:defRPr lang="en-US"/>
            </a:defPPr>
            <a:lvl1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990000"/>
                </a:solidFill>
                <a:latin typeface="Calibri" pitchFamily="34" charset="0"/>
                <a:ea typeface="msgothic" charset="0"/>
                <a:cs typeface="msgothic" charset="0"/>
              </a:defRPr>
            </a:lvl1pPr>
          </a:lstStyle>
          <a:p>
            <a:r>
              <a:rPr lang="zh-CN" altLang="en-US" dirty="0"/>
              <a:t>部分链接的可执行目标文件</a:t>
            </a:r>
            <a:endParaRPr lang="en-GB" dirty="0"/>
          </a:p>
        </p:txBody>
      </p:sp>
      <p:sp>
        <p:nvSpPr>
          <p:cNvPr id="23" name="Text Box 21"/>
          <p:cNvSpPr txBox="1">
            <a:spLocks noChangeArrowheads="1"/>
          </p:cNvSpPr>
          <p:nvPr/>
        </p:nvSpPr>
        <p:spPr bwMode="auto">
          <a:xfrm>
            <a:off x="574224" y="3021193"/>
            <a:ext cx="1849368" cy="335799"/>
          </a:xfrm>
          <a:prstGeom prst="rect">
            <a:avLst/>
          </a:prstGeom>
          <a:noFill/>
          <a:ln w="9525">
            <a:noFill/>
            <a:round/>
            <a:headEnd/>
            <a:tailEnd/>
          </a:ln>
          <a:effectLst/>
        </p:spPr>
        <p:txBody>
          <a:bodyPr wrap="square" lIns="90000" tIns="46800" rIns="90000" bIns="46800">
            <a:spAutoFit/>
          </a:bodyPr>
          <a:lstStyle/>
          <a:p>
            <a: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990000"/>
                </a:solidFill>
                <a:latin typeface="Calibri" pitchFamily="34" charset="0"/>
                <a:ea typeface="msgothic" charset="0"/>
                <a:cs typeface="msgothic" charset="0"/>
              </a:rPr>
              <a:t>可重定位目标文件</a:t>
            </a:r>
            <a:endParaRPr lang="en-GB" sz="1600" b="1" dirty="0">
              <a:solidFill>
                <a:srgbClr val="990000"/>
              </a:solidFill>
              <a:latin typeface="Calibri" pitchFamily="34" charset="0"/>
              <a:ea typeface="msgothic" charset="0"/>
              <a:cs typeface="msgothic" charset="0"/>
            </a:endParaRPr>
          </a:p>
        </p:txBody>
      </p:sp>
      <p:sp>
        <p:nvSpPr>
          <p:cNvPr id="24" name="Text Box 22"/>
          <p:cNvSpPr txBox="1">
            <a:spLocks noChangeArrowheads="1"/>
          </p:cNvSpPr>
          <p:nvPr/>
        </p:nvSpPr>
        <p:spPr bwMode="auto">
          <a:xfrm>
            <a:off x="364312" y="5652953"/>
            <a:ext cx="1752600" cy="577082"/>
          </a:xfrm>
          <a:prstGeom prst="rect">
            <a:avLst/>
          </a:prstGeom>
          <a:noFill/>
          <a:ln w="9525">
            <a:noFill/>
            <a:round/>
            <a:headEnd/>
            <a:tailEnd/>
          </a:ln>
          <a:effectLst/>
        </p:spPr>
        <p:txBody>
          <a:bodyPr lIns="90000" tIns="46800" rIns="90000" bIns="46800">
            <a:spAutoFit/>
          </a:bodyPr>
          <a:lstStyle/>
          <a:p>
            <a:pPr algn="r">
              <a:lnSpc>
                <a:spcPct val="98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solidFill>
                  <a:srgbClr val="990000"/>
                </a:solidFill>
                <a:latin typeface="Calibri" pitchFamily="34" charset="0"/>
                <a:ea typeface="msgothic" charset="0"/>
                <a:cs typeface="msgothic" charset="0"/>
              </a:rPr>
              <a:t>内存中完全链接的可执行文件</a:t>
            </a:r>
            <a:endParaRPr lang="en-GB" sz="1600" b="1" dirty="0">
              <a:solidFill>
                <a:srgbClr val="990000"/>
              </a:solidFill>
              <a:latin typeface="Calibri" pitchFamily="34" charset="0"/>
              <a:ea typeface="msgothic" charset="0"/>
              <a:cs typeface="msgothic" charset="0"/>
            </a:endParaRPr>
          </a:p>
        </p:txBody>
      </p:sp>
      <p:sp>
        <p:nvSpPr>
          <p:cNvPr id="25" name="Line 23"/>
          <p:cNvSpPr>
            <a:spLocks noChangeShapeType="1"/>
          </p:cNvSpPr>
          <p:nvPr/>
        </p:nvSpPr>
        <p:spPr bwMode="auto">
          <a:xfrm>
            <a:off x="3537725" y="1699020"/>
            <a:ext cx="1587" cy="381000"/>
          </a:xfrm>
          <a:prstGeom prst="line">
            <a:avLst/>
          </a:prstGeom>
          <a:noFill/>
          <a:ln w="3240">
            <a:solidFill>
              <a:srgbClr val="000066"/>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 Box 24"/>
          <p:cNvSpPr txBox="1">
            <a:spLocks noChangeArrowheads="1"/>
          </p:cNvSpPr>
          <p:nvPr/>
        </p:nvSpPr>
        <p:spPr bwMode="auto">
          <a:xfrm>
            <a:off x="2939237" y="1462483"/>
            <a:ext cx="1169209" cy="329643"/>
          </a:xfrm>
          <a:prstGeom prst="rect">
            <a:avLst/>
          </a:prstGeom>
          <a:noFill/>
          <a:ln w="9525">
            <a:noFill/>
            <a:round/>
            <a:headEnd/>
            <a:tailEnd/>
          </a:ln>
          <a:effectLst/>
        </p:spPr>
        <p:txBody>
          <a:bodyPr wrap="none" lIns="90000" tIns="46800" rIns="90000" bIns="46800">
            <a:spAutoFit/>
          </a:bodyPr>
          <a:lstStyle/>
          <a:p>
            <a:pPr algn="ct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itchFamily="49" charset="0"/>
                <a:ea typeface="msgothic" charset="0"/>
                <a:cs typeface="msgothic" charset="0"/>
              </a:rPr>
              <a:t>vector.h</a:t>
            </a:r>
          </a:p>
        </p:txBody>
      </p:sp>
      <p:sp>
        <p:nvSpPr>
          <p:cNvPr id="27" name="Rectangle 25"/>
          <p:cNvSpPr>
            <a:spLocks noChangeArrowheads="1"/>
          </p:cNvSpPr>
          <p:nvPr/>
        </p:nvSpPr>
        <p:spPr bwMode="auto">
          <a:xfrm>
            <a:off x="2208987" y="4896245"/>
            <a:ext cx="1657350" cy="571993"/>
          </a:xfrm>
          <a:prstGeom prst="rect">
            <a:avLst/>
          </a:prstGeom>
          <a:solidFill>
            <a:srgbClr val="3333CC">
              <a:lumMod val="20000"/>
              <a:lumOff val="80000"/>
            </a:srgbClr>
          </a:solidFill>
          <a:ln w="3240">
            <a:solidFill>
              <a:srgbClr val="000000"/>
            </a:solidFill>
            <a:miter lim="800000"/>
            <a:headEnd/>
            <a:tailEnd/>
          </a:ln>
          <a:effectLst/>
        </p:spPr>
        <p:txBody>
          <a:bodyPr lIns="90360" tIns="44280" rIns="90360" bIns="44280">
            <a:spAutoFit/>
          </a:bodyPr>
          <a:lstStyle/>
          <a:p>
            <a:pPr algn="ctr" eaLnBrk="1" fontAlgn="auto" hangingPunct="1">
              <a:lnSpc>
                <a:spcPct val="98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zh-CN" altLang="en-US"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加载器</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 (</a:t>
            </a:r>
            <a:r>
              <a:rPr kumimoji="0" lang="en-GB" sz="1600" b="1" i="0" u="none" strike="noStrike" kern="0" cap="none" spc="0" normalizeH="0" baseline="0" noProof="0" dirty="0" err="1">
                <a:ln>
                  <a:noFill/>
                </a:ln>
                <a:solidFill>
                  <a:sysClr val="windowText" lastClr="000000"/>
                </a:solidFill>
                <a:effectLst/>
                <a:uLnTx/>
                <a:uFillTx/>
                <a:latin typeface="Courier New" pitchFamily="49" charset="0"/>
                <a:ea typeface="msgothic" charset="0"/>
                <a:cs typeface="msgothic" charset="0"/>
              </a:rPr>
              <a:t>execve</a:t>
            </a:r>
            <a:r>
              <a:rPr kumimoji="0" lang="en-GB" sz="1600" b="1" i="0" u="none" strike="noStrike" kern="0" cap="none" spc="0" normalizeH="0" baseline="0" noProof="0" dirty="0">
                <a:ln>
                  <a:noFill/>
                </a:ln>
                <a:solidFill>
                  <a:sysClr val="windowText" lastClr="000000"/>
                </a:solidFill>
                <a:effectLst/>
                <a:uLnTx/>
                <a:uFillTx/>
                <a:latin typeface="Calibri" pitchFamily="34" charset="0"/>
                <a:ea typeface="msgothic" charset="0"/>
                <a:cs typeface="msgothic" charset="0"/>
              </a:rPr>
              <a:t>)</a:t>
            </a:r>
          </a:p>
        </p:txBody>
      </p:sp>
      <p:sp>
        <p:nvSpPr>
          <p:cNvPr id="28" name="Text Box 26"/>
          <p:cNvSpPr txBox="1">
            <a:spLocks noChangeArrowheads="1"/>
          </p:cNvSpPr>
          <p:nvPr/>
        </p:nvSpPr>
        <p:spPr bwMode="auto">
          <a:xfrm>
            <a:off x="4439816" y="1662852"/>
            <a:ext cx="7488832" cy="325988"/>
          </a:xfrm>
          <a:prstGeom prst="rect">
            <a:avLst/>
          </a:prstGeom>
          <a:noFill/>
          <a:ln w="19050">
            <a:solidFill>
              <a:srgbClr val="0070C0"/>
            </a:solidFill>
            <a:round/>
            <a:headEnd/>
            <a:tailEnd/>
          </a:ln>
          <a:effectLst/>
        </p:spPr>
        <p:txBody>
          <a:bodyPr wrap="squar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err="1">
                <a:solidFill>
                  <a:srgbClr val="990000"/>
                </a:solidFill>
                <a:latin typeface="Courier New" pitchFamily="49" charset="0"/>
                <a:ea typeface="msgothic" charset="0"/>
                <a:cs typeface="msgothic" charset="0"/>
              </a:rPr>
              <a:t>linu</a:t>
            </a:r>
            <a:r>
              <a:rPr lang="en-GB" sz="1600" b="1" dirty="0">
                <a:solidFill>
                  <a:srgbClr val="990000"/>
                </a:solidFill>
                <a:latin typeface="Courier New" pitchFamily="49" charset="0"/>
                <a:ea typeface="msgothic" charset="0"/>
                <a:cs typeface="msgothic" charset="0"/>
              </a:rPr>
              <a:t>x&gt; </a:t>
            </a:r>
            <a:r>
              <a:rPr lang="en-GB" sz="1600" b="1" dirty="0" err="1">
                <a:solidFill>
                  <a:srgbClr val="990000"/>
                </a:solidFill>
                <a:latin typeface="Courier New" pitchFamily="49" charset="0"/>
                <a:ea typeface="msgothic" charset="0"/>
                <a:cs typeface="msgothic" charset="0"/>
              </a:rPr>
              <a:t>gcc</a:t>
            </a:r>
            <a:r>
              <a:rPr lang="en-GB" sz="1600" b="1" dirty="0">
                <a:solidFill>
                  <a:srgbClr val="990000"/>
                </a:solidFill>
                <a:latin typeface="Courier New" pitchFamily="49" charset="0"/>
                <a:ea typeface="msgothic" charset="0"/>
                <a:cs typeface="msgothic" charset="0"/>
              </a:rPr>
              <a:t> -</a:t>
            </a:r>
            <a:r>
              <a:rPr lang="en-GB" sz="1600" b="1" dirty="0">
                <a:solidFill>
                  <a:srgbClr val="FF0000"/>
                </a:solidFill>
                <a:latin typeface="Courier New" pitchFamily="49" charset="0"/>
                <a:ea typeface="msgothic" charset="0"/>
                <a:cs typeface="msgothic" charset="0"/>
              </a:rPr>
              <a:t>shared</a:t>
            </a:r>
            <a:r>
              <a:rPr lang="en-GB" sz="1600" b="1" dirty="0">
                <a:solidFill>
                  <a:srgbClr val="990000"/>
                </a:solidFill>
                <a:latin typeface="Courier New" pitchFamily="49" charset="0"/>
                <a:ea typeface="msgothic" charset="0"/>
                <a:cs typeface="msgothic" charset="0"/>
              </a:rPr>
              <a:t> –</a:t>
            </a:r>
            <a:r>
              <a:rPr lang="en-GB" sz="1600" b="1" dirty="0" err="1">
                <a:solidFill>
                  <a:srgbClr val="FF0000"/>
                </a:solidFill>
                <a:latin typeface="Courier New" pitchFamily="49" charset="0"/>
                <a:ea typeface="msgothic" charset="0"/>
                <a:cs typeface="msgothic" charset="0"/>
              </a:rPr>
              <a:t>fpic</a:t>
            </a:r>
            <a:r>
              <a:rPr lang="en-GB" sz="1600" b="1" dirty="0">
                <a:solidFill>
                  <a:srgbClr val="990000"/>
                </a:solidFill>
                <a:latin typeface="Courier New" pitchFamily="49" charset="0"/>
                <a:ea typeface="msgothic" charset="0"/>
                <a:cs typeface="msgothic" charset="0"/>
              </a:rPr>
              <a:t> -o libvector.so </a:t>
            </a:r>
            <a:r>
              <a:rPr lang="en-GB" sz="1600" b="1" dirty="0" err="1">
                <a:solidFill>
                  <a:srgbClr val="990000"/>
                </a:solidFill>
                <a:latin typeface="Courier New" pitchFamily="49" charset="0"/>
                <a:ea typeface="msgothic" charset="0"/>
                <a:cs typeface="msgothic" charset="0"/>
              </a:rPr>
              <a:t>addvec.c</a:t>
            </a:r>
            <a:r>
              <a:rPr lang="en-GB" sz="1600" b="1" dirty="0">
                <a:solidFill>
                  <a:srgbClr val="990000"/>
                </a:solidFill>
                <a:latin typeface="Courier New" pitchFamily="49" charset="0"/>
                <a:ea typeface="msgothic" charset="0"/>
                <a:cs typeface="msgothic" charset="0"/>
              </a:rPr>
              <a:t> </a:t>
            </a:r>
            <a:r>
              <a:rPr lang="en-GB" sz="1600" b="1" dirty="0" err="1">
                <a:solidFill>
                  <a:srgbClr val="990000"/>
                </a:solidFill>
                <a:latin typeface="Courier New" pitchFamily="49" charset="0"/>
                <a:ea typeface="msgothic" charset="0"/>
                <a:cs typeface="msgothic" charset="0"/>
              </a:rPr>
              <a:t>multvec.c</a:t>
            </a:r>
            <a:endParaRPr lang="en-GB" sz="1600" b="1" dirty="0">
              <a:solidFill>
                <a:srgbClr val="990000"/>
              </a:solidFill>
              <a:latin typeface="Courier New" pitchFamily="49" charset="0"/>
              <a:ea typeface="msgothic" charset="0"/>
              <a:cs typeface="msgothic" charset="0"/>
            </a:endParaRPr>
          </a:p>
        </p:txBody>
      </p:sp>
      <p:sp>
        <p:nvSpPr>
          <p:cNvPr id="29" name="Line 27"/>
          <p:cNvSpPr>
            <a:spLocks noChangeShapeType="1"/>
          </p:cNvSpPr>
          <p:nvPr/>
        </p:nvSpPr>
        <p:spPr bwMode="auto">
          <a:xfrm flipH="1" flipV="1">
            <a:off x="5743575" y="1263014"/>
            <a:ext cx="856479" cy="364287"/>
          </a:xfrm>
          <a:prstGeom prst="line">
            <a:avLst/>
          </a:prstGeom>
          <a:noFill/>
          <a:ln w="25560">
            <a:solidFill>
              <a:srgbClr val="000000"/>
            </a:solidFill>
            <a:miter lim="800000"/>
            <a:headEnd/>
            <a:tailEnd type="triangle" w="med" len="med"/>
          </a:ln>
          <a:effectLst/>
        </p:spPr>
        <p:txBody>
          <a:bodyPr/>
          <a:lstStyle/>
          <a:p>
            <a:pPr eaLnBrk="1" fontAlgn="auto" hangingPunct="1">
              <a:lnSpc>
                <a:spcPct val="100000"/>
              </a:lnSpc>
              <a:spcBef>
                <a:spcPts val="0"/>
              </a:spcBef>
              <a:spcAft>
                <a:spcPts val="0"/>
              </a:spcAft>
              <a:buClrTx/>
              <a:buSzTx/>
              <a:buNone/>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 Box 26"/>
          <p:cNvSpPr txBox="1">
            <a:spLocks noChangeArrowheads="1"/>
          </p:cNvSpPr>
          <p:nvPr/>
        </p:nvSpPr>
        <p:spPr bwMode="auto">
          <a:xfrm>
            <a:off x="516712" y="908720"/>
            <a:ext cx="5119007" cy="325988"/>
          </a:xfrm>
          <a:prstGeom prst="rect">
            <a:avLst/>
          </a:prstGeom>
          <a:noFill/>
          <a:ln w="19050">
            <a:solidFill>
              <a:srgbClr val="0070C0"/>
            </a:solidFill>
            <a:round/>
            <a:headEnd/>
            <a:tailEnd/>
          </a:ln>
          <a:effectLst/>
        </p:spPr>
        <p:txBody>
          <a:bodyPr wrap="none" lIns="90000" tIns="46800" rIns="90000" bIns="46800">
            <a:spAutoFit/>
          </a:bodyPr>
          <a:lstStyle/>
          <a:p>
            <a:pPr eaLnBrk="1" fontAlgn="auto" hangingPunct="1">
              <a:lnSpc>
                <a:spcPct val="94000"/>
              </a:lnSpc>
              <a:spcBef>
                <a:spcPts val="0"/>
              </a:spcBef>
              <a:spcAft>
                <a:spcPts val="0"/>
              </a:spcAft>
              <a:buClrTx/>
              <a:buSz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kern="0" dirty="0" err="1">
                <a:latin typeface="Courier New" pitchFamily="49" charset="0"/>
                <a:ea typeface="msgothic" charset="0"/>
                <a:cs typeface="msgothic" charset="0"/>
              </a:rPr>
              <a:t>linu</a:t>
            </a:r>
            <a:r>
              <a:rPr kumimoji="0" lang="en-GB" sz="1600" b="1" i="0" u="none" strike="noStrike" kern="0" cap="none" spc="0" normalizeH="0" baseline="0" noProof="0" dirty="0">
                <a:ln>
                  <a:noFill/>
                </a:ln>
                <a:effectLst/>
                <a:uLnTx/>
                <a:uFillTx/>
                <a:latin typeface="Courier New" pitchFamily="49" charset="0"/>
                <a:ea typeface="msgothic" charset="0"/>
                <a:cs typeface="msgothic" charset="0"/>
              </a:rPr>
              <a:t>x&gt; </a:t>
            </a:r>
            <a:r>
              <a:rPr kumimoji="0" lang="en-GB" sz="1600" b="1" i="0" u="none" strike="noStrike" kern="0" cap="none" spc="0" normalizeH="0" baseline="0" noProof="0" dirty="0" err="1">
                <a:ln>
                  <a:noFill/>
                </a:ln>
                <a:effectLst/>
                <a:uLnTx/>
                <a:uFillTx/>
                <a:latin typeface="Courier New" pitchFamily="49" charset="0"/>
                <a:ea typeface="msgothic" charset="0"/>
                <a:cs typeface="msgothic" charset="0"/>
              </a:rPr>
              <a:t>gcc</a:t>
            </a:r>
            <a:r>
              <a:rPr kumimoji="0" lang="en-GB" sz="1600" b="1" i="0" u="none" strike="noStrike" kern="0" cap="none" spc="0" normalizeH="0" baseline="0" noProof="0" dirty="0">
                <a:ln>
                  <a:noFill/>
                </a:ln>
                <a:effectLst/>
                <a:uLnTx/>
                <a:uFillTx/>
                <a:latin typeface="Courier New" pitchFamily="49" charset="0"/>
                <a:ea typeface="msgothic" charset="0"/>
                <a:cs typeface="msgothic" charset="0"/>
              </a:rPr>
              <a:t> -o p2 main2.c ./</a:t>
            </a:r>
            <a:r>
              <a:rPr kumimoji="0" lang="en-GB" altLang="zh-CN" sz="1600" i="0" u="none" strike="noStrike" kern="0" cap="none" spc="0" normalizeH="0" baseline="0" noProof="0" dirty="0">
                <a:ln>
                  <a:noFill/>
                </a:ln>
                <a:solidFill>
                  <a:srgbClr val="FF0000"/>
                </a:solidFill>
                <a:effectLst/>
                <a:uLnTx/>
                <a:uFillTx/>
                <a:latin typeface="Courier New" pitchFamily="49" charset="0"/>
                <a:ea typeface="msgothic" charset="0"/>
                <a:cs typeface="msgothic" charset="0"/>
              </a:rPr>
              <a:t>libvector.so</a:t>
            </a:r>
            <a:endParaRPr kumimoji="0" lang="en-GB" sz="1600" i="0" u="none" strike="noStrike" kern="0" cap="none" spc="0" normalizeH="0" baseline="0" noProof="0" dirty="0">
              <a:ln>
                <a:noFill/>
              </a:ln>
              <a:solidFill>
                <a:srgbClr val="FF0000"/>
              </a:solidFill>
              <a:effectLst/>
              <a:uLnTx/>
              <a:uFillTx/>
              <a:latin typeface="Courier New" pitchFamily="49" charset="0"/>
              <a:ea typeface="msgothic" charset="0"/>
              <a:cs typeface="msgothic" charset="0"/>
            </a:endParaRPr>
          </a:p>
        </p:txBody>
      </p:sp>
    </p:spTree>
    <p:extLst>
      <p:ext uri="{BB962C8B-B14F-4D97-AF65-F5344CB8AC3E}">
        <p14:creationId xmlns:p14="http://schemas.microsoft.com/office/powerpoint/2010/main" val="255165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zh-CN" altLang="en-US" sz="2400" i="0" dirty="0">
                <a:latin typeface="+mn-lt"/>
              </a:rPr>
              <a:t>  应用程序加载时链接</a:t>
            </a:r>
          </a:p>
        </p:txBody>
      </p:sp>
      <p:sp>
        <p:nvSpPr>
          <p:cNvPr id="126979" name="Rectangle 3"/>
          <p:cNvSpPr>
            <a:spLocks noGrp="1" noChangeArrowheads="1"/>
          </p:cNvSpPr>
          <p:nvPr>
            <p:ph type="body" sz="half" idx="4294967295"/>
          </p:nvPr>
        </p:nvSpPr>
        <p:spPr>
          <a:xfrm>
            <a:off x="263352" y="836712"/>
            <a:ext cx="11496600" cy="5904656"/>
          </a:xfrm>
        </p:spPr>
        <p:txBody>
          <a:bodyPr>
            <a:normAutofit/>
          </a:bodyPr>
          <a:lstStyle/>
          <a:p>
            <a:pPr>
              <a:lnSpc>
                <a:spcPct val="150000"/>
              </a:lnSpc>
            </a:pPr>
            <a:r>
              <a:rPr lang="en-US" altLang="zh-CN" sz="2000" dirty="0"/>
              <a:t> </a:t>
            </a:r>
            <a:r>
              <a:rPr lang="zh-CN" altLang="en-US" sz="2400" dirty="0"/>
              <a:t>在应用程序被</a:t>
            </a:r>
            <a:r>
              <a:rPr lang="zh-CN" altLang="en-US" sz="2400" dirty="0">
                <a:solidFill>
                  <a:srgbClr val="FF0000"/>
                </a:solidFill>
              </a:rPr>
              <a:t>加载后</a:t>
            </a:r>
            <a:r>
              <a:rPr lang="zh-CN" altLang="en-US" sz="2400" dirty="0"/>
              <a:t>、</a:t>
            </a:r>
            <a:r>
              <a:rPr lang="zh-CN" altLang="en-US" sz="2400" dirty="0">
                <a:solidFill>
                  <a:srgbClr val="FF0000"/>
                </a:solidFill>
              </a:rPr>
              <a:t>执行前</a:t>
            </a:r>
            <a:r>
              <a:rPr lang="zh-CN" altLang="en-US" sz="2400" dirty="0"/>
              <a:t>时，动态链接器加载和链接共享库</a:t>
            </a:r>
            <a:endParaRPr lang="zh-CN" altLang="en-US" sz="2000" dirty="0"/>
          </a:p>
          <a:p>
            <a:pPr lvl="1">
              <a:lnSpc>
                <a:spcPct val="150000"/>
              </a:lnSpc>
            </a:pPr>
            <a:r>
              <a:rPr lang="zh-CN" altLang="en-US" sz="2000" dirty="0"/>
              <a:t> </a:t>
            </a:r>
            <a:r>
              <a:rPr lang="en-US" altLang="zh-CN" sz="2000" dirty="0">
                <a:latin typeface="Courier New" pitchFamily="49" charset="0"/>
                <a:cs typeface="Courier New" pitchFamily="49" charset="0"/>
              </a:rPr>
              <a:t>p2 </a:t>
            </a:r>
            <a:r>
              <a:rPr lang="zh-CN" altLang="en-US" sz="2000" dirty="0"/>
              <a:t>包含一个 </a:t>
            </a:r>
            <a:r>
              <a:rPr lang="en-US" altLang="zh-CN" sz="2000" dirty="0">
                <a:latin typeface="Courier New" pitchFamily="49" charset="0"/>
                <a:cs typeface="Courier New" pitchFamily="49" charset="0"/>
              </a:rPr>
              <a:t>.</a:t>
            </a:r>
            <a:r>
              <a:rPr lang="en-US" altLang="zh-CN" sz="2000" dirty="0" err="1">
                <a:latin typeface="Courier New" pitchFamily="49" charset="0"/>
                <a:cs typeface="Courier New" pitchFamily="49" charset="0"/>
              </a:rPr>
              <a:t>interp</a:t>
            </a:r>
            <a:r>
              <a:rPr lang="en-US" altLang="zh-CN" sz="2000" dirty="0">
                <a:latin typeface="Courier New" pitchFamily="49" charset="0"/>
                <a:cs typeface="Courier New" pitchFamily="49" charset="0"/>
              </a:rPr>
              <a:t> </a:t>
            </a:r>
            <a:r>
              <a:rPr lang="zh-CN" altLang="en-US" sz="2000" dirty="0"/>
              <a:t>节，这一节包含动态链接器的路径名，动态链接器本身就是一个共享目标（如在 </a:t>
            </a:r>
            <a:r>
              <a:rPr lang="en-US" altLang="zh-CN" sz="2000" dirty="0"/>
              <a:t>Linux </a:t>
            </a:r>
            <a:r>
              <a:rPr lang="zh-CN" altLang="en-US" sz="2000" dirty="0"/>
              <a:t>系统上的 </a:t>
            </a:r>
            <a:r>
              <a:rPr lang="en-US" altLang="zh-CN" sz="2000" dirty="0">
                <a:latin typeface="Courier New" pitchFamily="49" charset="0"/>
                <a:cs typeface="Courier New" pitchFamily="49" charset="0"/>
              </a:rPr>
              <a:t>ld-linux.so</a:t>
            </a:r>
            <a:r>
              <a:rPr lang="en-US" altLang="zh-CN" sz="2000" dirty="0"/>
              <a:t>)</a:t>
            </a:r>
          </a:p>
          <a:p>
            <a:pPr lvl="1">
              <a:lnSpc>
                <a:spcPct val="150000"/>
              </a:lnSpc>
            </a:pPr>
            <a:r>
              <a:rPr lang="en-US" altLang="zh-CN" sz="2000" dirty="0"/>
              <a:t> </a:t>
            </a:r>
            <a:r>
              <a:rPr lang="zh-CN" altLang="en-US" sz="2000" dirty="0"/>
              <a:t>加载器不会像它通常所做地那样将控制传递给应用，而是加载和运行这个动态链接器</a:t>
            </a:r>
            <a:endParaRPr lang="en-US" altLang="zh-CN" sz="2000" dirty="0"/>
          </a:p>
          <a:p>
            <a:pPr lvl="1">
              <a:lnSpc>
                <a:spcPct val="150000"/>
              </a:lnSpc>
            </a:pPr>
            <a:r>
              <a:rPr lang="zh-CN" altLang="en-US" sz="2000" dirty="0"/>
              <a:t> 动态链接器通过执行下面的重定位完成链接任务：</a:t>
            </a:r>
            <a:endParaRPr lang="en-US" altLang="zh-CN" sz="2000" dirty="0"/>
          </a:p>
          <a:p>
            <a:pPr lvl="2">
              <a:lnSpc>
                <a:spcPct val="150000"/>
              </a:lnSpc>
            </a:pPr>
            <a:r>
              <a:rPr lang="zh-CN" altLang="en-US" sz="2000" dirty="0"/>
              <a:t> </a:t>
            </a:r>
            <a:r>
              <a:rPr lang="zh-CN" altLang="en-US" dirty="0"/>
              <a:t>重定位 </a:t>
            </a:r>
            <a:r>
              <a:rPr lang="en-US" altLang="zh-CN" dirty="0">
                <a:latin typeface="Courier New" pitchFamily="49" charset="0"/>
                <a:cs typeface="Courier New" pitchFamily="49" charset="0"/>
              </a:rPr>
              <a:t>libc.so</a:t>
            </a:r>
            <a:r>
              <a:rPr lang="en-US" altLang="zh-CN" dirty="0"/>
              <a:t> </a:t>
            </a:r>
            <a:r>
              <a:rPr lang="zh-CN" altLang="en-US" dirty="0"/>
              <a:t>的文本和数据到某个内存段</a:t>
            </a:r>
          </a:p>
          <a:p>
            <a:pPr lvl="2">
              <a:lnSpc>
                <a:spcPct val="150000"/>
              </a:lnSpc>
            </a:pPr>
            <a:r>
              <a:rPr lang="en-US" altLang="zh-CN" dirty="0"/>
              <a:t> </a:t>
            </a:r>
            <a:r>
              <a:rPr lang="zh-CN" altLang="en-US" dirty="0"/>
              <a:t>重定位 </a:t>
            </a:r>
            <a:r>
              <a:rPr lang="en-US" altLang="zh-CN" dirty="0">
                <a:latin typeface="Courier New" pitchFamily="49" charset="0"/>
                <a:cs typeface="Courier New" pitchFamily="49" charset="0"/>
              </a:rPr>
              <a:t>libvector.so</a:t>
            </a:r>
            <a:r>
              <a:rPr lang="en-US" altLang="zh-CN" dirty="0"/>
              <a:t> </a:t>
            </a:r>
            <a:r>
              <a:rPr lang="zh-CN" altLang="en-US" dirty="0"/>
              <a:t>的文本和数据到另一个内存段</a:t>
            </a:r>
          </a:p>
          <a:p>
            <a:pPr lvl="2">
              <a:lnSpc>
                <a:spcPct val="150000"/>
              </a:lnSpc>
            </a:pPr>
            <a:r>
              <a:rPr lang="en-US" altLang="zh-CN" dirty="0"/>
              <a:t> </a:t>
            </a:r>
            <a:r>
              <a:rPr lang="zh-CN" altLang="en-US" dirty="0"/>
              <a:t>重定位 </a:t>
            </a:r>
            <a:r>
              <a:rPr lang="en-US" altLang="zh-CN" dirty="0">
                <a:latin typeface="Courier New" pitchFamily="49" charset="0"/>
                <a:cs typeface="Courier New" pitchFamily="49" charset="0"/>
              </a:rPr>
              <a:t>p2</a:t>
            </a:r>
            <a:r>
              <a:rPr lang="en-US" altLang="zh-CN" dirty="0"/>
              <a:t> </a:t>
            </a:r>
            <a:r>
              <a:rPr lang="zh-CN" altLang="en-US" dirty="0"/>
              <a:t>中所有对由 </a:t>
            </a:r>
            <a:r>
              <a:rPr lang="en-US" altLang="zh-CN" dirty="0">
                <a:latin typeface="Courier New" pitchFamily="49" charset="0"/>
                <a:cs typeface="Courier New" pitchFamily="49" charset="0"/>
              </a:rPr>
              <a:t>libc.so</a:t>
            </a:r>
            <a:r>
              <a:rPr lang="en-US" altLang="zh-CN" dirty="0"/>
              <a:t> </a:t>
            </a:r>
            <a:r>
              <a:rPr lang="zh-CN" altLang="en-US" dirty="0"/>
              <a:t>和 </a:t>
            </a:r>
            <a:r>
              <a:rPr lang="en-US" altLang="zh-CN" dirty="0">
                <a:latin typeface="Courier New" pitchFamily="49" charset="0"/>
                <a:cs typeface="Courier New" pitchFamily="49" charset="0"/>
              </a:rPr>
              <a:t>libvector.so </a:t>
            </a:r>
            <a:r>
              <a:rPr lang="zh-CN" altLang="en-US" dirty="0"/>
              <a:t>定义的符号的引用</a:t>
            </a:r>
            <a:endParaRPr lang="en-US" altLang="zh-CN" dirty="0"/>
          </a:p>
          <a:p>
            <a:pPr lvl="1">
              <a:lnSpc>
                <a:spcPct val="150000"/>
              </a:lnSpc>
            </a:pPr>
            <a:r>
              <a:rPr lang="zh-CN" altLang="en-US" sz="2000" dirty="0"/>
              <a:t> 动态链接器将控制传递给应用程序</a:t>
            </a:r>
            <a:endParaRPr lang="en-US" altLang="zh-CN" dirty="0"/>
          </a:p>
          <a:p>
            <a:pPr lvl="2">
              <a:lnSpc>
                <a:spcPct val="150000"/>
              </a:lnSpc>
            </a:pPr>
            <a:r>
              <a:rPr lang="en-US" altLang="zh-CN" dirty="0"/>
              <a:t> </a:t>
            </a:r>
            <a:r>
              <a:rPr lang="zh-CN" altLang="en-US" dirty="0"/>
              <a:t>从这个时刻开始，共享库的位置就固定了，并且在程序执行的过程中都不会改变 </a:t>
            </a:r>
            <a:endParaRPr lang="en-US" altLang="zh-CN" dirty="0"/>
          </a:p>
        </p:txBody>
      </p:sp>
    </p:spTree>
    <p:extLst>
      <p:ext uri="{BB962C8B-B14F-4D97-AF65-F5344CB8AC3E}">
        <p14:creationId xmlns:p14="http://schemas.microsoft.com/office/powerpoint/2010/main" val="255165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7272808" cy="432048"/>
          </a:xfrm>
        </p:spPr>
        <p:txBody>
          <a:bodyPr>
            <a:normAutofit/>
          </a:bodyPr>
          <a:lstStyle/>
          <a:p>
            <a:r>
              <a:rPr lang="en-US" altLang="zh-CN" sz="2400" i="0" dirty="0">
                <a:latin typeface="+mn-lt"/>
              </a:rPr>
              <a:t>  2. </a:t>
            </a:r>
            <a:r>
              <a:rPr lang="zh-CN" altLang="en-US" sz="2400" i="0" dirty="0">
                <a:latin typeface="+mn-lt"/>
              </a:rPr>
              <a:t> 应用程序运行时链接</a:t>
            </a:r>
          </a:p>
        </p:txBody>
      </p:sp>
      <p:sp>
        <p:nvSpPr>
          <p:cNvPr id="126979" name="Rectangle 3"/>
          <p:cNvSpPr>
            <a:spLocks noGrp="1" noChangeArrowheads="1"/>
          </p:cNvSpPr>
          <p:nvPr>
            <p:ph type="body" sz="half" idx="4294967295"/>
          </p:nvPr>
        </p:nvSpPr>
        <p:spPr>
          <a:xfrm>
            <a:off x="360040" y="764704"/>
            <a:ext cx="11496600" cy="5445344"/>
          </a:xfrm>
        </p:spPr>
        <p:txBody>
          <a:bodyPr>
            <a:normAutofit/>
          </a:bodyPr>
          <a:lstStyle/>
          <a:p>
            <a:r>
              <a:rPr lang="en-US" altLang="zh-CN" dirty="0"/>
              <a:t> </a:t>
            </a:r>
            <a:r>
              <a:rPr lang="zh-CN" altLang="en-US" dirty="0"/>
              <a:t>和加载时链接的方式不同，</a:t>
            </a:r>
            <a:r>
              <a:rPr lang="zh-CN" altLang="en-US" dirty="0">
                <a:solidFill>
                  <a:srgbClr val="FF0000"/>
                </a:solidFill>
              </a:rPr>
              <a:t>无需在编译时将库链接到应用中</a:t>
            </a:r>
            <a:endParaRPr lang="en-US" altLang="zh-CN" dirty="0">
              <a:solidFill>
                <a:srgbClr val="FF0000"/>
              </a:solidFill>
            </a:endParaRPr>
          </a:p>
          <a:p>
            <a:r>
              <a:rPr lang="en-US" altLang="zh-CN" dirty="0"/>
              <a:t> Linux </a:t>
            </a:r>
            <a:r>
              <a:rPr lang="zh-CN" altLang="en-US" dirty="0"/>
              <a:t>系统为动态链接器提供了一个简单的接口，允许应用程序在运行时加载和链接共享库</a:t>
            </a:r>
          </a:p>
        </p:txBody>
      </p:sp>
      <p:sp>
        <p:nvSpPr>
          <p:cNvPr id="4" name="Text Box 26"/>
          <p:cNvSpPr txBox="1">
            <a:spLocks noChangeArrowheads="1"/>
          </p:cNvSpPr>
          <p:nvPr/>
        </p:nvSpPr>
        <p:spPr bwMode="auto">
          <a:xfrm>
            <a:off x="7032104" y="798756"/>
            <a:ext cx="4748714" cy="325988"/>
          </a:xfrm>
          <a:prstGeom prst="rect">
            <a:avLst/>
          </a:prstGeom>
          <a:noFill/>
          <a:ln w="9525">
            <a:noFill/>
            <a:round/>
            <a:headEnd/>
            <a:tailEnd/>
          </a:ln>
          <a:effectLst/>
        </p:spPr>
        <p:txBody>
          <a:bodyPr wrap="none" lIns="90000" tIns="46800" rIns="90000" bIns="46800">
            <a:spAutoFit/>
          </a:bodyPr>
          <a:lstStyle/>
          <a:p>
            <a:pPr>
              <a:lnSpc>
                <a:spcPct val="94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dirty="0" err="1">
                <a:solidFill>
                  <a:schemeClr val="accent2"/>
                </a:solidFill>
                <a:latin typeface="Courier New" pitchFamily="49" charset="0"/>
                <a:ea typeface="msgothic" charset="0"/>
                <a:cs typeface="msgothic" charset="0"/>
              </a:rPr>
              <a:t>linu</a:t>
            </a:r>
            <a:r>
              <a:rPr lang="en-GB" sz="1600" b="1" dirty="0">
                <a:solidFill>
                  <a:schemeClr val="accent2"/>
                </a:solidFill>
                <a:latin typeface="Courier New" pitchFamily="49" charset="0"/>
                <a:ea typeface="msgothic" charset="0"/>
                <a:cs typeface="msgothic" charset="0"/>
              </a:rPr>
              <a:t>x&gt; </a:t>
            </a:r>
            <a:r>
              <a:rPr lang="pl-PL" sz="1600" dirty="0">
                <a:solidFill>
                  <a:schemeClr val="accent2"/>
                </a:solidFill>
                <a:latin typeface="Courier New" pitchFamily="49" charset="0"/>
                <a:ea typeface="msgothic" charset="0"/>
                <a:cs typeface="msgothic" charset="0"/>
              </a:rPr>
              <a:t>gcc -rdynamic -o p</a:t>
            </a:r>
            <a:r>
              <a:rPr lang="en-US" sz="1600" dirty="0">
                <a:solidFill>
                  <a:schemeClr val="accent2"/>
                </a:solidFill>
                <a:latin typeface="Courier New" pitchFamily="49" charset="0"/>
                <a:ea typeface="msgothic" charset="0"/>
                <a:cs typeface="msgothic" charset="0"/>
              </a:rPr>
              <a:t>3</a:t>
            </a:r>
            <a:r>
              <a:rPr lang="pl-PL" sz="1600" dirty="0">
                <a:solidFill>
                  <a:schemeClr val="accent2"/>
                </a:solidFill>
                <a:latin typeface="Courier New" pitchFamily="49" charset="0"/>
                <a:ea typeface="msgothic" charset="0"/>
                <a:cs typeface="msgothic" charset="0"/>
              </a:rPr>
              <a:t> dll.c -ldl</a:t>
            </a:r>
            <a:endParaRPr lang="en-GB" sz="1600" b="1" dirty="0">
              <a:solidFill>
                <a:schemeClr val="accent2"/>
              </a:solidFill>
              <a:latin typeface="Courier New" pitchFamily="49" charset="0"/>
              <a:ea typeface="msgothic" charset="0"/>
              <a:cs typeface="msgothic"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1535342"/>
            <a:ext cx="6553200" cy="520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87555" y="1763942"/>
            <a:ext cx="622036"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7" name="TextBox 6"/>
          <p:cNvSpPr txBox="1"/>
          <p:nvPr/>
        </p:nvSpPr>
        <p:spPr>
          <a:xfrm>
            <a:off x="4115834" y="3364142"/>
            <a:ext cx="506995"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8" name="TextBox 7"/>
          <p:cNvSpPr txBox="1"/>
          <p:nvPr/>
        </p:nvSpPr>
        <p:spPr>
          <a:xfrm>
            <a:off x="3633373" y="5845546"/>
            <a:ext cx="717852"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9" name="TextBox 8"/>
          <p:cNvSpPr txBox="1"/>
          <p:nvPr/>
        </p:nvSpPr>
        <p:spPr>
          <a:xfrm>
            <a:off x="3235020" y="4958306"/>
            <a:ext cx="622036"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
        <p:nvSpPr>
          <p:cNvPr id="10" name="TextBox 9"/>
          <p:cNvSpPr txBox="1"/>
          <p:nvPr/>
        </p:nvSpPr>
        <p:spPr>
          <a:xfrm>
            <a:off x="5547791" y="3351714"/>
            <a:ext cx="577913" cy="222962"/>
          </a:xfrm>
          <a:prstGeom prst="rect">
            <a:avLst/>
          </a:prstGeom>
          <a:noFill/>
          <a:ln w="15875">
            <a:solidFill>
              <a:srgbClr val="C00000"/>
            </a:solidFill>
          </a:ln>
        </p:spPr>
        <p:txBody>
          <a:bodyPr wrap="square" rtlCol="0">
            <a:noAutofit/>
          </a:bodyPr>
          <a:lstStyle/>
          <a:p>
            <a:pPr>
              <a:buNone/>
            </a:pPr>
            <a:endParaRPr lang="zh-CN" altLang="en-US" sz="1800" dirty="0">
              <a:latin typeface="Calibri" pitchFamily="34" charset="0"/>
            </a:endParaRPr>
          </a:p>
        </p:txBody>
      </p:sp>
    </p:spTree>
    <p:extLst>
      <p:ext uri="{BB962C8B-B14F-4D97-AF65-F5344CB8AC3E}">
        <p14:creationId xmlns:p14="http://schemas.microsoft.com/office/powerpoint/2010/main" val="25516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8064896" cy="432048"/>
          </a:xfrm>
        </p:spPr>
        <p:txBody>
          <a:bodyPr>
            <a:normAutofit/>
          </a:bodyPr>
          <a:lstStyle/>
          <a:p>
            <a:r>
              <a:rPr lang="zh-CN" altLang="en-US" sz="2400" i="0" dirty="0">
                <a:latin typeface="+mn-lt"/>
              </a:rPr>
              <a:t>  </a:t>
            </a:r>
            <a:r>
              <a:rPr lang="en-US" altLang="zh-CN" sz="2400" i="0" dirty="0">
                <a:latin typeface="+mn-lt"/>
              </a:rPr>
              <a:t>C</a:t>
            </a:r>
            <a:r>
              <a:rPr lang="zh-CN" altLang="en-US" sz="2400" i="0" dirty="0">
                <a:latin typeface="+mn-lt"/>
              </a:rPr>
              <a:t>程序示例中的符号定义和引用</a:t>
            </a:r>
          </a:p>
        </p:txBody>
      </p:sp>
      <p:sp>
        <p:nvSpPr>
          <p:cNvPr id="7" name="Rectangle 3"/>
          <p:cNvSpPr>
            <a:spLocks noChangeArrowheads="1"/>
          </p:cNvSpPr>
          <p:nvPr/>
        </p:nvSpPr>
        <p:spPr bwMode="auto">
          <a:xfrm>
            <a:off x="1997731" y="1533749"/>
            <a:ext cx="2941831" cy="3097771"/>
          </a:xfrm>
          <a:prstGeom prst="rect">
            <a:avLst/>
          </a:prstGeom>
          <a:solidFill>
            <a:srgbClr val="F7F5CD"/>
          </a:solidFill>
          <a:ln w="3175">
            <a:solidFill>
              <a:schemeClr val="tx1"/>
            </a:solidFill>
            <a:miter lim="800000"/>
            <a:headEnd/>
            <a:tailEnd/>
          </a:ln>
          <a:effectLst/>
        </p:spPr>
        <p:txBody>
          <a:bodyPr wrap="none">
            <a:prstTxWarp prst="textNoShape">
              <a:avLst/>
            </a:prstTxWarp>
            <a:spAutoFit/>
          </a:bodyPr>
          <a:lstStyle/>
          <a:p>
            <a:pPr>
              <a:buNone/>
            </a:pPr>
            <a:r>
              <a:rPr lang="en-US" altLang="zh-CN" sz="1800" dirty="0">
                <a:latin typeface="Courier New"/>
                <a:cs typeface="Courier New"/>
              </a:rPr>
              <a:t>void swap();</a:t>
            </a:r>
          </a:p>
          <a:p>
            <a:pPr>
              <a:buNone/>
            </a:pPr>
            <a:endParaRPr lang="en-US" altLang="zh-CN" sz="1800" dirty="0">
              <a:latin typeface="Courier New"/>
              <a:cs typeface="Courier New"/>
            </a:endParaRPr>
          </a:p>
          <a:p>
            <a:pPr>
              <a:buNone/>
            </a:pPr>
            <a:r>
              <a:rPr lang="en-US" sz="1800" dirty="0" err="1">
                <a:latin typeface="Courier New"/>
                <a:cs typeface="Courier New"/>
              </a:rPr>
              <a:t>int</a:t>
            </a:r>
            <a:r>
              <a:rPr lang="en-US" sz="1800" dirty="0">
                <a:latin typeface="Courier New"/>
                <a:cs typeface="Courier New"/>
              </a:rPr>
              <a:t> </a:t>
            </a:r>
            <a:r>
              <a:rPr lang="en-US" sz="1800" dirty="0">
                <a:solidFill>
                  <a:srgbClr val="FF0000"/>
                </a:solidFill>
                <a:latin typeface="Courier New"/>
                <a:cs typeface="Courier New"/>
              </a:rPr>
              <a:t>buf</a:t>
            </a:r>
            <a:r>
              <a:rPr lang="en-US" sz="1800" dirty="0">
                <a:latin typeface="Courier New"/>
                <a:cs typeface="Courier New"/>
              </a:rPr>
              <a:t>[2] = {1, 2};</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main() </a:t>
            </a:r>
          </a:p>
          <a:p>
            <a:pPr>
              <a:buNone/>
            </a:pPr>
            <a:r>
              <a:rPr lang="en-US" sz="1800" dirty="0">
                <a:latin typeface="Courier New"/>
                <a:cs typeface="Courier New"/>
              </a:rPr>
              <a:t>{</a:t>
            </a:r>
          </a:p>
          <a:p>
            <a:pPr>
              <a:buNone/>
            </a:pPr>
            <a:r>
              <a:rPr lang="en-US" sz="1800" dirty="0">
                <a:latin typeface="Courier New"/>
                <a:cs typeface="Courier New"/>
              </a:rPr>
              <a:t>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  return 0;</a:t>
            </a:r>
          </a:p>
          <a:p>
            <a:pPr>
              <a:buNone/>
            </a:pPr>
            <a:r>
              <a:rPr lang="en-US" sz="1800" dirty="0">
                <a:latin typeface="Courier New"/>
                <a:cs typeface="Courier New"/>
              </a:rPr>
              <a:t>} </a:t>
            </a:r>
          </a:p>
        </p:txBody>
      </p:sp>
      <p:sp>
        <p:nvSpPr>
          <p:cNvPr id="8" name="Rectangle 4"/>
          <p:cNvSpPr>
            <a:spLocks noChangeArrowheads="1"/>
          </p:cNvSpPr>
          <p:nvPr/>
        </p:nvSpPr>
        <p:spPr bwMode="auto">
          <a:xfrm>
            <a:off x="1934231"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main.c</a:t>
            </a:r>
            <a:endParaRPr lang="en-US" dirty="0">
              <a:solidFill>
                <a:srgbClr val="000000"/>
              </a:solidFill>
              <a:latin typeface="Courier New"/>
              <a:cs typeface="Courier New"/>
            </a:endParaRPr>
          </a:p>
        </p:txBody>
      </p:sp>
      <p:sp>
        <p:nvSpPr>
          <p:cNvPr id="9" name="Rectangle 5"/>
          <p:cNvSpPr>
            <a:spLocks noChangeArrowheads="1"/>
          </p:cNvSpPr>
          <p:nvPr/>
        </p:nvSpPr>
        <p:spPr bwMode="auto">
          <a:xfrm>
            <a:off x="5820431" y="1052736"/>
            <a:ext cx="1011815" cy="338169"/>
          </a:xfrm>
          <a:prstGeom prst="rect">
            <a:avLst/>
          </a:prstGeom>
          <a:noFill/>
          <a:ln w="3175">
            <a:solidFill>
              <a:schemeClr val="bg1"/>
            </a:solidFill>
            <a:miter lim="800000"/>
            <a:headEnd/>
            <a:tailEnd/>
          </a:ln>
          <a:effectLst/>
        </p:spPr>
        <p:txBody>
          <a:bodyPr wrap="none">
            <a:prstTxWarp prst="textNoShape">
              <a:avLst/>
            </a:prstTxWarp>
            <a:spAutoFit/>
          </a:bodyPr>
          <a:lstStyle/>
          <a:p>
            <a:pPr>
              <a:buNone/>
            </a:pPr>
            <a:r>
              <a:rPr lang="en-US" dirty="0" err="1">
                <a:solidFill>
                  <a:srgbClr val="000000"/>
                </a:solidFill>
                <a:latin typeface="Courier New"/>
                <a:cs typeface="Courier New"/>
              </a:rPr>
              <a:t>swap.c</a:t>
            </a:r>
            <a:endParaRPr lang="en-US" dirty="0">
              <a:solidFill>
                <a:srgbClr val="000000"/>
              </a:solidFill>
              <a:latin typeface="Courier New"/>
              <a:cs typeface="Courier New"/>
            </a:endParaRPr>
          </a:p>
        </p:txBody>
      </p:sp>
      <p:sp>
        <p:nvSpPr>
          <p:cNvPr id="10" name="Rectangle 6"/>
          <p:cNvSpPr>
            <a:spLocks noChangeArrowheads="1"/>
          </p:cNvSpPr>
          <p:nvPr/>
        </p:nvSpPr>
        <p:spPr bwMode="auto">
          <a:xfrm>
            <a:off x="5896631" y="1533749"/>
            <a:ext cx="3079689" cy="4829014"/>
          </a:xfrm>
          <a:prstGeom prst="rect">
            <a:avLst/>
          </a:prstGeom>
          <a:solidFill>
            <a:srgbClr val="DBF2DA"/>
          </a:solidFill>
          <a:ln w="3175">
            <a:solidFill>
              <a:schemeClr val="tx1"/>
            </a:solidFill>
            <a:miter lim="800000"/>
            <a:headEnd/>
            <a:tailEnd/>
          </a:ln>
          <a:effectLst/>
        </p:spPr>
        <p:txBody>
          <a:bodyPr wrap="none">
            <a:prstTxWarp prst="textNoShape">
              <a:avLst/>
            </a:prstTxWarp>
            <a:spAutoFit/>
          </a:bodyPr>
          <a:lstStyle/>
          <a:p>
            <a:pPr>
              <a:buNone/>
            </a:pPr>
            <a:r>
              <a:rPr lang="en-US" sz="1800" dirty="0">
                <a:latin typeface="Courier New"/>
                <a:cs typeface="Courier New"/>
              </a:rPr>
              <a:t>extern </a:t>
            </a:r>
            <a:r>
              <a:rPr lang="en-US" sz="1800" dirty="0" err="1">
                <a:latin typeface="Courier New"/>
                <a:cs typeface="Courier New"/>
              </a:rPr>
              <a:t>int</a:t>
            </a:r>
            <a:r>
              <a:rPr lang="en-US" sz="1800" dirty="0">
                <a:latin typeface="Courier New"/>
                <a:cs typeface="Courier New"/>
              </a:rPr>
              <a:t> </a:t>
            </a:r>
            <a:r>
              <a:rPr lang="en-US" sz="1800" dirty="0" err="1">
                <a:latin typeface="Courier New"/>
                <a:cs typeface="Courier New"/>
              </a:rPr>
              <a:t>buf</a:t>
            </a:r>
            <a:r>
              <a:rPr lang="en-US" sz="1800" dirty="0">
                <a:latin typeface="Courier New"/>
                <a:cs typeface="Courier New"/>
              </a:rPr>
              <a:t>[]; </a:t>
            </a:r>
          </a:p>
          <a:p>
            <a:pPr>
              <a:buNone/>
            </a:pPr>
            <a:r>
              <a:rPr lang="en-US" sz="1800" dirty="0">
                <a:latin typeface="Courier New"/>
                <a:cs typeface="Courier New"/>
              </a:rPr>
              <a:t> </a:t>
            </a:r>
          </a:p>
          <a:p>
            <a:pPr>
              <a:buNone/>
            </a:pPr>
            <a:r>
              <a:rPr lang="en-US" sz="1800" dirty="0" err="1">
                <a:latin typeface="Courier New"/>
                <a:cs typeface="Courier New"/>
              </a:rPr>
              <a:t>int</a:t>
            </a:r>
            <a:r>
              <a:rPr lang="en-US" sz="1800" dirty="0">
                <a:latin typeface="Courier New"/>
                <a:cs typeface="Courier New"/>
              </a:rPr>
              <a:t> *bufp0 = &amp;</a:t>
            </a:r>
            <a:r>
              <a:rPr lang="en-US" sz="1800" dirty="0">
                <a:solidFill>
                  <a:srgbClr val="FF0000"/>
                </a:solidFill>
                <a:latin typeface="Courier New"/>
                <a:cs typeface="Courier New"/>
              </a:rPr>
              <a:t>buf</a:t>
            </a:r>
            <a:r>
              <a:rPr lang="en-US" sz="1800" dirty="0">
                <a:latin typeface="Courier New"/>
                <a:cs typeface="Courier New"/>
              </a:rPr>
              <a:t>[0];</a:t>
            </a:r>
          </a:p>
          <a:p>
            <a:pPr>
              <a:buNone/>
            </a:pPr>
            <a:r>
              <a:rPr lang="en-US" sz="1800" dirty="0" err="1">
                <a:latin typeface="Courier New"/>
                <a:cs typeface="Courier New"/>
              </a:rPr>
              <a:t>int</a:t>
            </a:r>
            <a:r>
              <a:rPr lang="en-US" sz="1800" dirty="0">
                <a:latin typeface="Courier New"/>
                <a:cs typeface="Courier New"/>
              </a:rPr>
              <a:t> *bufp1;</a:t>
            </a:r>
          </a:p>
          <a:p>
            <a:pPr>
              <a:buNone/>
            </a:pPr>
            <a:endParaRPr lang="en-US" sz="1800" dirty="0">
              <a:solidFill>
                <a:srgbClr val="F7F5CD"/>
              </a:solidFill>
              <a:latin typeface="Courier New"/>
              <a:cs typeface="Courier New"/>
            </a:endParaRPr>
          </a:p>
          <a:p>
            <a:pPr>
              <a:buNone/>
            </a:pPr>
            <a:r>
              <a:rPr lang="en-US" sz="1800" dirty="0">
                <a:latin typeface="Courier New"/>
                <a:cs typeface="Courier New"/>
              </a:rPr>
              <a:t>void </a:t>
            </a:r>
            <a:r>
              <a:rPr lang="en-US" sz="1800" dirty="0">
                <a:solidFill>
                  <a:srgbClr val="FF0000"/>
                </a:solidFill>
                <a:latin typeface="Courier New"/>
                <a:cs typeface="Courier New"/>
              </a:rPr>
              <a:t>swap</a:t>
            </a:r>
            <a:r>
              <a:rPr lang="en-US" sz="1800" dirty="0">
                <a:latin typeface="Courier New"/>
                <a:cs typeface="Courier New"/>
              </a:rPr>
              <a:t>()</a:t>
            </a:r>
          </a:p>
          <a:p>
            <a:pPr>
              <a:buNone/>
            </a:pPr>
            <a:r>
              <a:rPr lang="en-US" sz="1800" dirty="0">
                <a:latin typeface="Courier New"/>
                <a:cs typeface="Courier New"/>
              </a:rPr>
              <a:t>{</a:t>
            </a:r>
          </a:p>
          <a:p>
            <a:pPr>
              <a:buNone/>
            </a:pPr>
            <a:r>
              <a:rPr lang="en-US" sz="1800" dirty="0">
                <a:latin typeface="Courier New"/>
                <a:cs typeface="Courier New"/>
              </a:rPr>
              <a:t>  </a:t>
            </a:r>
            <a:r>
              <a:rPr lang="en-US" sz="1800" dirty="0" err="1">
                <a:latin typeface="Courier New"/>
                <a:cs typeface="Courier New"/>
              </a:rPr>
              <a:t>int</a:t>
            </a:r>
            <a:r>
              <a:rPr lang="en-US" sz="1800" dirty="0">
                <a:latin typeface="Courier New"/>
                <a:cs typeface="Courier New"/>
              </a:rPr>
              <a:t> temp;</a:t>
            </a:r>
          </a:p>
          <a:p>
            <a:pPr>
              <a:buNone/>
            </a:pPr>
            <a:endParaRPr lang="en-US" sz="1800" dirty="0">
              <a:latin typeface="Courier New"/>
              <a:cs typeface="Courier New"/>
            </a:endParaRPr>
          </a:p>
          <a:p>
            <a:pPr>
              <a:buNone/>
            </a:pPr>
            <a:r>
              <a:rPr lang="en-US" sz="1800" dirty="0">
                <a:latin typeface="Courier New"/>
                <a:cs typeface="Courier New"/>
              </a:rPr>
              <a:t>  bufp1 = &amp;</a:t>
            </a:r>
            <a:r>
              <a:rPr lang="en-US" sz="1800" dirty="0">
                <a:solidFill>
                  <a:srgbClr val="FF0000"/>
                </a:solidFill>
                <a:latin typeface="Courier New"/>
                <a:cs typeface="Courier New"/>
              </a:rPr>
              <a:t>buf</a:t>
            </a:r>
            <a:r>
              <a:rPr lang="en-US" sz="1800" dirty="0">
                <a:latin typeface="Courier New"/>
                <a:cs typeface="Courier New"/>
              </a:rPr>
              <a:t>[1];</a:t>
            </a:r>
          </a:p>
          <a:p>
            <a:pPr>
              <a:buNone/>
            </a:pPr>
            <a:r>
              <a:rPr lang="en-US" sz="1800" dirty="0">
                <a:latin typeface="Courier New"/>
                <a:cs typeface="Courier New"/>
              </a:rPr>
              <a:t>  temp = *bufp0;</a:t>
            </a:r>
          </a:p>
          <a:p>
            <a:pPr>
              <a:buNone/>
            </a:pPr>
            <a:r>
              <a:rPr lang="en-US" sz="1800" dirty="0">
                <a:latin typeface="Courier New"/>
                <a:cs typeface="Courier New"/>
              </a:rPr>
              <a:t>  *bufp0 = *bufp1;</a:t>
            </a:r>
          </a:p>
          <a:p>
            <a:pPr>
              <a:buNone/>
            </a:pPr>
            <a:r>
              <a:rPr lang="en-US" sz="1800" dirty="0">
                <a:latin typeface="Courier New"/>
                <a:cs typeface="Courier New"/>
              </a:rPr>
              <a:t>  *bufp1 = temp;</a:t>
            </a:r>
          </a:p>
          <a:p>
            <a:pPr>
              <a:buNone/>
            </a:pPr>
            <a:r>
              <a:rPr lang="en-US" sz="1800" dirty="0">
                <a:latin typeface="Courier New"/>
                <a:cs typeface="Courier New"/>
              </a:rPr>
              <a:t>}</a:t>
            </a:r>
          </a:p>
        </p:txBody>
      </p:sp>
      <p:grpSp>
        <p:nvGrpSpPr>
          <p:cNvPr id="219156" name="组合 219155"/>
          <p:cNvGrpSpPr/>
          <p:nvPr/>
        </p:nvGrpSpPr>
        <p:grpSpPr>
          <a:xfrm>
            <a:off x="2548558" y="888845"/>
            <a:ext cx="4915594" cy="2704619"/>
            <a:chOff x="2548558" y="888845"/>
            <a:chExt cx="4915594" cy="2704619"/>
          </a:xfrm>
        </p:grpSpPr>
        <p:sp>
          <p:nvSpPr>
            <p:cNvPr id="2" name="椭圆 1"/>
            <p:cNvSpPr/>
            <p:nvPr/>
          </p:nvSpPr>
          <p:spPr bwMode="auto">
            <a:xfrm>
              <a:off x="2548558" y="2208038"/>
              <a:ext cx="576064"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1" name="椭圆 10"/>
            <p:cNvSpPr/>
            <p:nvPr/>
          </p:nvSpPr>
          <p:spPr bwMode="auto">
            <a:xfrm>
              <a:off x="2554908" y="2903363"/>
              <a:ext cx="660772"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2" name="椭圆 11"/>
            <p:cNvSpPr/>
            <p:nvPr/>
          </p:nvSpPr>
          <p:spPr bwMode="auto">
            <a:xfrm>
              <a:off x="6623988" y="3274203"/>
              <a:ext cx="660772"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3" name="椭圆 12"/>
            <p:cNvSpPr/>
            <p:nvPr/>
          </p:nvSpPr>
          <p:spPr bwMode="auto">
            <a:xfrm>
              <a:off x="6501859" y="2202711"/>
              <a:ext cx="934615"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4" name="椭圆 13"/>
            <p:cNvSpPr/>
            <p:nvPr/>
          </p:nvSpPr>
          <p:spPr bwMode="auto">
            <a:xfrm>
              <a:off x="6529537" y="2533675"/>
              <a:ext cx="934615" cy="319261"/>
            </a:xfrm>
            <a:prstGeom prst="ellipse">
              <a:avLst/>
            </a:prstGeom>
            <a:noFill/>
            <a:ln w="22225" cap="flat" cmpd="sng" algn="ctr">
              <a:solidFill>
                <a:srgbClr val="7030A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 name="矩形 3"/>
            <p:cNvSpPr/>
            <p:nvPr/>
          </p:nvSpPr>
          <p:spPr>
            <a:xfrm>
              <a:off x="4367808" y="888845"/>
              <a:ext cx="1217000" cy="353943"/>
            </a:xfrm>
            <a:prstGeom prst="rect">
              <a:avLst/>
            </a:prstGeom>
          </p:spPr>
          <p:txBody>
            <a:bodyPr wrap="none">
              <a:spAutoFit/>
            </a:bodyPr>
            <a:lstStyle/>
            <a:p>
              <a:pPr>
                <a:buNone/>
              </a:pPr>
              <a:r>
                <a:rPr lang="zh-CN" altLang="en-US" sz="2000" dirty="0">
                  <a:solidFill>
                    <a:srgbClr val="FF0000"/>
                  </a:solidFill>
                </a:rPr>
                <a:t>符号定义</a:t>
              </a:r>
            </a:p>
          </p:txBody>
        </p:sp>
        <p:cxnSp>
          <p:nvCxnSpPr>
            <p:cNvPr id="19" name="直接连接符 18"/>
            <p:cNvCxnSpPr>
              <a:stCxn id="2" idx="7"/>
            </p:cNvCxnSpPr>
            <p:nvPr/>
          </p:nvCxnSpPr>
          <p:spPr bwMode="auto">
            <a:xfrm flipV="1">
              <a:off x="3040259" y="1242790"/>
              <a:ext cx="1687589" cy="1012003"/>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3" name="直接连接符 22"/>
            <p:cNvCxnSpPr>
              <a:stCxn id="13" idx="1"/>
            </p:cNvCxnSpPr>
            <p:nvPr/>
          </p:nvCxnSpPr>
          <p:spPr bwMode="auto">
            <a:xfrm flipH="1" flipV="1">
              <a:off x="5231904" y="1242789"/>
              <a:ext cx="1406826" cy="1006677"/>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5" name="直接连接符 24"/>
            <p:cNvCxnSpPr>
              <a:stCxn id="11" idx="7"/>
            </p:cNvCxnSpPr>
            <p:nvPr/>
          </p:nvCxnSpPr>
          <p:spPr bwMode="auto">
            <a:xfrm flipV="1">
              <a:off x="3118912" y="1221820"/>
              <a:ext cx="1761336" cy="1728298"/>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27" name="直接连接符 26"/>
            <p:cNvCxnSpPr/>
            <p:nvPr/>
          </p:nvCxnSpPr>
          <p:spPr bwMode="auto">
            <a:xfrm flipH="1" flipV="1">
              <a:off x="5087888" y="1242789"/>
              <a:ext cx="1441649" cy="1439199"/>
            </a:xfrm>
            <a:prstGeom prst="line">
              <a:avLst/>
            </a:prstGeom>
            <a:noFill/>
            <a:ln w="25400" cap="flat" cmpd="sng" algn="ctr">
              <a:solidFill>
                <a:srgbClr val="7030A0">
                  <a:alpha val="80000"/>
                </a:srgbClr>
              </a:solidFill>
              <a:prstDash val="solid"/>
              <a:round/>
              <a:headEnd type="none" w="med" len="med"/>
              <a:tailEnd type="none" w="med" len="med"/>
            </a:ln>
            <a:effectLst/>
          </p:spPr>
        </p:cxnSp>
        <p:cxnSp>
          <p:nvCxnSpPr>
            <p:cNvPr id="30" name="直接连接符 29"/>
            <p:cNvCxnSpPr>
              <a:stCxn id="12" idx="1"/>
              <a:endCxn id="4" idx="2"/>
            </p:cNvCxnSpPr>
            <p:nvPr/>
          </p:nvCxnSpPr>
          <p:spPr bwMode="auto">
            <a:xfrm flipH="1" flipV="1">
              <a:off x="4976308" y="1242788"/>
              <a:ext cx="1744448" cy="2078170"/>
            </a:xfrm>
            <a:prstGeom prst="line">
              <a:avLst/>
            </a:prstGeom>
            <a:noFill/>
            <a:ln w="25400" cap="flat" cmpd="sng" algn="ctr">
              <a:solidFill>
                <a:srgbClr val="7030A0">
                  <a:alpha val="80000"/>
                </a:srgbClr>
              </a:solidFill>
              <a:prstDash val="solid"/>
              <a:round/>
              <a:headEnd type="none" w="med" len="med"/>
              <a:tailEnd type="none" w="med" len="med"/>
            </a:ln>
            <a:effectLst/>
          </p:spPr>
        </p:cxnSp>
      </p:grpSp>
      <p:grpSp>
        <p:nvGrpSpPr>
          <p:cNvPr id="219155" name="组合 219154"/>
          <p:cNvGrpSpPr/>
          <p:nvPr/>
        </p:nvGrpSpPr>
        <p:grpSpPr>
          <a:xfrm>
            <a:off x="2285274" y="2199363"/>
            <a:ext cx="6114982" cy="3760683"/>
            <a:chOff x="2285274" y="2199363"/>
            <a:chExt cx="6114982" cy="3760683"/>
          </a:xfrm>
        </p:grpSpPr>
        <p:sp>
          <p:nvSpPr>
            <p:cNvPr id="16" name="椭圆 15"/>
            <p:cNvSpPr/>
            <p:nvPr/>
          </p:nvSpPr>
          <p:spPr bwMode="auto">
            <a:xfrm>
              <a:off x="2285274" y="3628995"/>
              <a:ext cx="660772"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17" name="椭圆 16"/>
            <p:cNvSpPr/>
            <p:nvPr/>
          </p:nvSpPr>
          <p:spPr bwMode="auto">
            <a:xfrm>
              <a:off x="7824192" y="2199363"/>
              <a:ext cx="576064"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3" name="矩形 2"/>
            <p:cNvSpPr/>
            <p:nvPr/>
          </p:nvSpPr>
          <p:spPr>
            <a:xfrm>
              <a:off x="3935760" y="5091281"/>
              <a:ext cx="1217000" cy="353943"/>
            </a:xfrm>
            <a:prstGeom prst="rect">
              <a:avLst/>
            </a:prstGeom>
          </p:spPr>
          <p:txBody>
            <a:bodyPr wrap="none">
              <a:spAutoFit/>
            </a:bodyPr>
            <a:lstStyle/>
            <a:p>
              <a:pPr>
                <a:buNone/>
              </a:pPr>
              <a:r>
                <a:rPr lang="zh-CN" altLang="en-US" sz="2000" dirty="0">
                  <a:solidFill>
                    <a:srgbClr val="FF0000"/>
                  </a:solidFill>
                </a:rPr>
                <a:t>符号引用</a:t>
              </a:r>
            </a:p>
          </p:txBody>
        </p:sp>
        <p:cxnSp>
          <p:nvCxnSpPr>
            <p:cNvPr id="36" name="直接连接符 35"/>
            <p:cNvCxnSpPr/>
            <p:nvPr/>
          </p:nvCxnSpPr>
          <p:spPr bwMode="auto">
            <a:xfrm flipH="1" flipV="1">
              <a:off x="2711624" y="3948257"/>
              <a:ext cx="1656184" cy="1064919"/>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39" name="直接连接符 38"/>
            <p:cNvCxnSpPr/>
            <p:nvPr/>
          </p:nvCxnSpPr>
          <p:spPr bwMode="auto">
            <a:xfrm flipV="1">
              <a:off x="4727848" y="2518625"/>
              <a:ext cx="3384376" cy="2494551"/>
            </a:xfrm>
            <a:prstGeom prst="line">
              <a:avLst/>
            </a:prstGeom>
            <a:noFill/>
            <a:ln w="25400" cap="flat" cmpd="sng" algn="ctr">
              <a:solidFill>
                <a:srgbClr val="00B0F0">
                  <a:alpha val="80000"/>
                </a:srgbClr>
              </a:solidFill>
              <a:prstDash val="solid"/>
              <a:round/>
              <a:headEnd type="none" w="med" len="med"/>
              <a:tailEnd type="none" w="med" len="med"/>
            </a:ln>
            <a:effectLst/>
          </p:spPr>
        </p:cxnSp>
        <p:sp>
          <p:nvSpPr>
            <p:cNvPr id="42" name="椭圆 41"/>
            <p:cNvSpPr/>
            <p:nvPr/>
          </p:nvSpPr>
          <p:spPr bwMode="auto">
            <a:xfrm>
              <a:off x="6132004" y="4631520"/>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3" name="椭圆 42"/>
            <p:cNvSpPr/>
            <p:nvPr/>
          </p:nvSpPr>
          <p:spPr bwMode="auto">
            <a:xfrm>
              <a:off x="7248128" y="4941168"/>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4" name="椭圆 43"/>
            <p:cNvSpPr/>
            <p:nvPr/>
          </p:nvSpPr>
          <p:spPr bwMode="auto">
            <a:xfrm>
              <a:off x="6284404" y="5285593"/>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5" name="椭圆 44"/>
            <p:cNvSpPr/>
            <p:nvPr/>
          </p:nvSpPr>
          <p:spPr bwMode="auto">
            <a:xfrm>
              <a:off x="7464152" y="5291527"/>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sp>
          <p:nvSpPr>
            <p:cNvPr id="46" name="椭圆 45"/>
            <p:cNvSpPr/>
            <p:nvPr/>
          </p:nvSpPr>
          <p:spPr bwMode="auto">
            <a:xfrm>
              <a:off x="6284404" y="5640785"/>
              <a:ext cx="864840"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cxnSp>
          <p:nvCxnSpPr>
            <p:cNvPr id="47" name="直接连接符 46"/>
            <p:cNvCxnSpPr>
              <a:endCxn id="42" idx="2"/>
            </p:cNvCxnSpPr>
            <p:nvPr/>
          </p:nvCxnSpPr>
          <p:spPr bwMode="auto">
            <a:xfrm flipV="1">
              <a:off x="5152760" y="4791151"/>
              <a:ext cx="979244" cy="300130"/>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0" name="直接连接符 49"/>
            <p:cNvCxnSpPr>
              <a:endCxn id="43" idx="2"/>
            </p:cNvCxnSpPr>
            <p:nvPr/>
          </p:nvCxnSpPr>
          <p:spPr bwMode="auto">
            <a:xfrm flipV="1">
              <a:off x="5152760" y="5100799"/>
              <a:ext cx="2095368" cy="83727"/>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3" name="直接连接符 52"/>
            <p:cNvCxnSpPr>
              <a:stCxn id="3" idx="3"/>
              <a:endCxn id="44" idx="2"/>
            </p:cNvCxnSpPr>
            <p:nvPr/>
          </p:nvCxnSpPr>
          <p:spPr bwMode="auto">
            <a:xfrm>
              <a:off x="5152760" y="5268253"/>
              <a:ext cx="1131644" cy="176971"/>
            </a:xfrm>
            <a:prstGeom prst="line">
              <a:avLst/>
            </a:prstGeom>
            <a:noFill/>
            <a:ln w="25400" cap="flat" cmpd="sng" algn="ctr">
              <a:solidFill>
                <a:srgbClr val="00B0F0">
                  <a:alpha val="80000"/>
                </a:srgbClr>
              </a:solidFill>
              <a:prstDash val="solid"/>
              <a:round/>
              <a:headEnd type="none" w="med" len="med"/>
              <a:tailEnd type="none" w="med" len="med"/>
            </a:ln>
            <a:effectLst/>
          </p:spPr>
        </p:cxnSp>
        <p:cxnSp>
          <p:nvCxnSpPr>
            <p:cNvPr id="56" name="直接连接符 55"/>
            <p:cNvCxnSpPr>
              <a:endCxn id="46" idx="2"/>
            </p:cNvCxnSpPr>
            <p:nvPr/>
          </p:nvCxnSpPr>
          <p:spPr bwMode="auto">
            <a:xfrm>
              <a:off x="5152760" y="5373126"/>
              <a:ext cx="1131644" cy="427290"/>
            </a:xfrm>
            <a:prstGeom prst="line">
              <a:avLst/>
            </a:prstGeom>
            <a:noFill/>
            <a:ln w="25400" cap="flat" cmpd="sng" algn="ctr">
              <a:solidFill>
                <a:srgbClr val="00B0F0">
                  <a:alpha val="80000"/>
                </a:srgbClr>
              </a:solidFill>
              <a:prstDash val="solid"/>
              <a:round/>
              <a:headEnd type="none" w="med" len="med"/>
              <a:tailEnd type="none" w="med" len="med"/>
            </a:ln>
            <a:effectLst/>
          </p:spPr>
        </p:cxnSp>
        <p:sp>
          <p:nvSpPr>
            <p:cNvPr id="60" name="椭圆 59"/>
            <p:cNvSpPr/>
            <p:nvPr/>
          </p:nvSpPr>
          <p:spPr bwMode="auto">
            <a:xfrm>
              <a:off x="7402560" y="4587990"/>
              <a:ext cx="576064" cy="319261"/>
            </a:xfrm>
            <a:prstGeom prst="ellipse">
              <a:avLst/>
            </a:prstGeom>
            <a:noFill/>
            <a:ln w="22225" cap="flat" cmpd="sng" algn="ctr">
              <a:solidFill>
                <a:srgbClr val="00B0F0">
                  <a:alpha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accent1"/>
                </a:solidFill>
                <a:effectLst/>
                <a:latin typeface="Arial" pitchFamily="34" charset="0"/>
              </a:endParaRPr>
            </a:p>
          </p:txBody>
        </p:sp>
        <p:cxnSp>
          <p:nvCxnSpPr>
            <p:cNvPr id="61" name="直接连接符 60"/>
            <p:cNvCxnSpPr>
              <a:endCxn id="60" idx="3"/>
            </p:cNvCxnSpPr>
            <p:nvPr/>
          </p:nvCxnSpPr>
          <p:spPr bwMode="auto">
            <a:xfrm flipV="1">
              <a:off x="5152760" y="4860496"/>
              <a:ext cx="2334163" cy="282166"/>
            </a:xfrm>
            <a:prstGeom prst="line">
              <a:avLst/>
            </a:prstGeom>
            <a:noFill/>
            <a:ln w="25400" cap="flat" cmpd="sng" algn="ctr">
              <a:solidFill>
                <a:srgbClr val="00B0F0">
                  <a:alpha val="80000"/>
                </a:srgbClr>
              </a:solidFill>
              <a:prstDash val="solid"/>
              <a:round/>
              <a:headEnd type="none" w="med" len="med"/>
              <a:tailEnd type="none" w="med" len="med"/>
            </a:ln>
            <a:effectLst/>
          </p:spPr>
        </p:cxnSp>
      </p:grpSp>
      <p:grpSp>
        <p:nvGrpSpPr>
          <p:cNvPr id="219160" name="组合 219159"/>
          <p:cNvGrpSpPr/>
          <p:nvPr/>
        </p:nvGrpSpPr>
        <p:grpSpPr>
          <a:xfrm>
            <a:off x="7536160" y="3406305"/>
            <a:ext cx="3461359" cy="670767"/>
            <a:chOff x="7536160" y="3406305"/>
            <a:chExt cx="3461359" cy="670767"/>
          </a:xfrm>
        </p:grpSpPr>
        <p:sp>
          <p:nvSpPr>
            <p:cNvPr id="68" name="矩形 67"/>
            <p:cNvSpPr/>
            <p:nvPr/>
          </p:nvSpPr>
          <p:spPr>
            <a:xfrm>
              <a:off x="9264352" y="3406305"/>
              <a:ext cx="1733167" cy="353943"/>
            </a:xfrm>
            <a:prstGeom prst="rect">
              <a:avLst/>
            </a:prstGeom>
          </p:spPr>
          <p:txBody>
            <a:bodyPr wrap="none">
              <a:spAutoFit/>
            </a:bodyPr>
            <a:lstStyle/>
            <a:p>
              <a:pPr>
                <a:buNone/>
              </a:pPr>
              <a:r>
                <a:rPr lang="zh-CN" altLang="en-US" sz="2000" dirty="0">
                  <a:solidFill>
                    <a:srgbClr val="FF0000"/>
                  </a:solidFill>
                </a:rPr>
                <a:t>与链接器无关</a:t>
              </a:r>
            </a:p>
          </p:txBody>
        </p:sp>
        <p:cxnSp>
          <p:nvCxnSpPr>
            <p:cNvPr id="219158" name="直接箭头连接符 219157"/>
            <p:cNvCxnSpPr/>
            <p:nvPr/>
          </p:nvCxnSpPr>
          <p:spPr bwMode="auto">
            <a:xfrm flipH="1">
              <a:off x="7536160" y="3628995"/>
              <a:ext cx="1800200" cy="448077"/>
            </a:xfrm>
            <a:prstGeom prst="straightConnector1">
              <a:avLst/>
            </a:prstGeom>
            <a:noFill/>
            <a:ln w="25400" cap="flat" cmpd="sng" algn="ctr">
              <a:solidFill>
                <a:schemeClr val="accent5">
                  <a:lumMod val="25000"/>
                </a:schemeClr>
              </a:solidFill>
              <a:prstDash val="solid"/>
              <a:round/>
              <a:headEnd type="none" w="med" len="med"/>
              <a:tailEnd type="arrow"/>
            </a:ln>
            <a:effectLst/>
          </p:spPr>
        </p:cxnSp>
      </p:grpSp>
    </p:spTree>
    <p:extLst>
      <p:ext uri="{BB962C8B-B14F-4D97-AF65-F5344CB8AC3E}">
        <p14:creationId xmlns:p14="http://schemas.microsoft.com/office/powerpoint/2010/main" val="13561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156"/>
                                        </p:tgtEl>
                                        <p:attrNameLst>
                                          <p:attrName>style.visibility</p:attrName>
                                        </p:attrNameLst>
                                      </p:cBhvr>
                                      <p:to>
                                        <p:strVal val="visible"/>
                                      </p:to>
                                    </p:set>
                                    <p:animEffect transition="in" filter="fade">
                                      <p:cBhvr>
                                        <p:cTn id="7" dur="500"/>
                                        <p:tgtEl>
                                          <p:spTgt spid="219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155"/>
                                        </p:tgtEl>
                                        <p:attrNameLst>
                                          <p:attrName>style.visibility</p:attrName>
                                        </p:attrNameLst>
                                      </p:cBhvr>
                                      <p:to>
                                        <p:strVal val="visible"/>
                                      </p:to>
                                    </p:set>
                                    <p:animEffect transition="in" filter="fade">
                                      <p:cBhvr>
                                        <p:cTn id="12" dur="500"/>
                                        <p:tgtEl>
                                          <p:spTgt spid="219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160"/>
                                        </p:tgtEl>
                                        <p:attrNameLst>
                                          <p:attrName>style.visibility</p:attrName>
                                        </p:attrNameLst>
                                      </p:cBhvr>
                                      <p:to>
                                        <p:strVal val="visible"/>
                                      </p:to>
                                    </p:set>
                                    <p:animEffect transition="in" filter="fade">
                                      <p:cBhvr>
                                        <p:cTn id="17" dur="500"/>
                                        <p:tgtEl>
                                          <p:spTgt spid="21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7328" y="252000"/>
            <a:ext cx="6696744" cy="432048"/>
          </a:xfrm>
        </p:spPr>
        <p:txBody>
          <a:bodyPr>
            <a:normAutofit/>
          </a:bodyPr>
          <a:lstStyle/>
          <a:p>
            <a:r>
              <a:rPr lang="zh-CN" altLang="en-US" sz="2400" i="0" dirty="0">
                <a:latin typeface="+mn-lt"/>
              </a:rPr>
              <a:t>  链接器程序（</a:t>
            </a:r>
            <a:r>
              <a:rPr lang="en-US" altLang="zh-CN" sz="2400" i="0" dirty="0" err="1">
                <a:latin typeface="+mn-lt"/>
              </a:rPr>
              <a:t>ld</a:t>
            </a:r>
            <a:r>
              <a:rPr lang="zh-CN" altLang="en-US" sz="2400" i="0" dirty="0">
                <a:latin typeface="+mn-lt"/>
              </a:rPr>
              <a:t>）做了什么？（续）</a:t>
            </a:r>
          </a:p>
        </p:txBody>
      </p:sp>
      <p:sp>
        <p:nvSpPr>
          <p:cNvPr id="4" name="Rectangle 5"/>
          <p:cNvSpPr txBox="1">
            <a:spLocks noChangeArrowheads="1"/>
          </p:cNvSpPr>
          <p:nvPr/>
        </p:nvSpPr>
        <p:spPr>
          <a:xfrm>
            <a:off x="335360" y="908720"/>
            <a:ext cx="11628040" cy="5328592"/>
          </a:xfrm>
          <a:prstGeom prst="rect">
            <a:avLst/>
          </a:prstGeom>
        </p:spPr>
        <p:txBody>
          <a:bodyPr/>
          <a:lst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a:lstStyle>
          <a:p>
            <a:r>
              <a:rPr lang="en-US" sz="2000" dirty="0"/>
              <a:t> </a:t>
            </a:r>
            <a:r>
              <a:rPr lang="zh-CN" altLang="en-US" sz="2400" dirty="0"/>
              <a:t>第</a:t>
            </a:r>
            <a:r>
              <a:rPr lang="en-US" altLang="zh-CN" sz="2400" dirty="0"/>
              <a:t>2</a:t>
            </a:r>
            <a:r>
              <a:rPr lang="zh-CN" altLang="en-US" sz="2400" dirty="0"/>
              <a:t>步：重定位</a:t>
            </a:r>
            <a:endParaRPr lang="en-US" sz="2400" dirty="0"/>
          </a:p>
          <a:p>
            <a:pPr lvl="1"/>
            <a:endParaRPr lang="en-US" sz="2000" dirty="0"/>
          </a:p>
          <a:p>
            <a:pPr lvl="1"/>
            <a:r>
              <a:rPr lang="zh-CN" altLang="en-US" sz="2000" dirty="0">
                <a:latin typeface="黑体" panose="02010609060101010101" pitchFamily="49" charset="-122"/>
                <a:ea typeface="黑体" panose="02010609060101010101" pitchFamily="49" charset="-122"/>
              </a:rPr>
              <a:t> 将独立的代码和数据节</a:t>
            </a:r>
            <a:r>
              <a:rPr lang="zh-CN" altLang="en-US" sz="2000" dirty="0">
                <a:solidFill>
                  <a:srgbClr val="FF0000"/>
                </a:solidFill>
                <a:latin typeface="黑体" panose="02010609060101010101" pitchFamily="49" charset="-122"/>
                <a:ea typeface="黑体" panose="02010609060101010101" pitchFamily="49" charset="-122"/>
              </a:rPr>
              <a:t>合并</a:t>
            </a:r>
            <a:r>
              <a:rPr lang="zh-CN" altLang="en-US" sz="2000" dirty="0">
                <a:latin typeface="黑体" panose="02010609060101010101" pitchFamily="49" charset="-122"/>
                <a:ea typeface="黑体" panose="02010609060101010101" pitchFamily="49" charset="-122"/>
              </a:rPr>
              <a:t>到单个节（</a:t>
            </a:r>
            <a:r>
              <a:rPr lang="en-US" altLang="zh-CN" sz="2000" dirty="0">
                <a:latin typeface="黑体" panose="02010609060101010101" pitchFamily="49" charset="-122"/>
                <a:ea typeface="黑体" panose="02010609060101010101" pitchFamily="49" charset="-122"/>
              </a:rPr>
              <a:t>section</a:t>
            </a:r>
            <a:r>
              <a:rPr lang="zh-CN" altLang="en-US" sz="2000" dirty="0">
                <a:latin typeface="黑体" panose="02010609060101010101" pitchFamily="49" charset="-122"/>
                <a:ea typeface="黑体" panose="02010609060101010101" pitchFamily="49" charset="-122"/>
              </a:rPr>
              <a:t>）中</a:t>
            </a:r>
            <a:endParaRPr lang="en-US" altLang="zh-CN"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rPr>
              <a:t>可以分配绝对地址</a:t>
            </a:r>
            <a:endParaRPr lang="en-US" altLang="zh-CN" sz="2000" dirty="0">
              <a:latin typeface="黑体" panose="02010609060101010101" pitchFamily="49" charset="-122"/>
              <a:ea typeface="黑体" panose="02010609060101010101" pitchFamily="49" charset="-122"/>
            </a:endParaRPr>
          </a:p>
          <a:p>
            <a:pPr lvl="1"/>
            <a:endParaRPr lang="en-US" sz="2000" dirty="0">
              <a:latin typeface="黑体" panose="02010609060101010101" pitchFamily="49" charset="-122"/>
              <a:ea typeface="黑体" panose="02010609060101010101" pitchFamily="49" charset="-122"/>
            </a:endParaRPr>
          </a:p>
          <a:p>
            <a:pPr lvl="1"/>
            <a:r>
              <a:rPr lang="zh-CN" altLang="en-US" sz="2000" dirty="0">
                <a:latin typeface="黑体" panose="02010609060101010101" pitchFamily="49" charset="-122"/>
                <a:ea typeface="黑体" panose="02010609060101010101" pitchFamily="49" charset="-122"/>
              </a:rPr>
              <a:t> 将符号从</a:t>
            </a:r>
            <a:r>
              <a:rPr lang="en-US" altLang="zh-CN" sz="2000" dirty="0">
                <a:latin typeface="黑体" panose="02010609060101010101" pitchFamily="49" charset="-122"/>
                <a:ea typeface="黑体" panose="02010609060101010101" pitchFamily="49" charset="-122"/>
              </a:rPr>
              <a:t>.o</a:t>
            </a:r>
            <a:r>
              <a:rPr lang="zh-CN" altLang="en-US" sz="2000" dirty="0">
                <a:latin typeface="黑体" panose="02010609060101010101" pitchFamily="49" charset="-122"/>
                <a:ea typeface="黑体" panose="02010609060101010101" pitchFamily="49" charset="-122"/>
              </a:rPr>
              <a:t>文件中的</a:t>
            </a:r>
            <a:r>
              <a:rPr lang="zh-CN" altLang="en-US" sz="2000" dirty="0">
                <a:solidFill>
                  <a:srgbClr val="FF0000"/>
                </a:solidFill>
                <a:latin typeface="黑体" panose="02010609060101010101" pitchFamily="49" charset="-122"/>
                <a:ea typeface="黑体" panose="02010609060101010101" pitchFamily="49" charset="-122"/>
              </a:rPr>
              <a:t>相对</a:t>
            </a:r>
            <a:r>
              <a:rPr lang="zh-CN" altLang="en-US" sz="2000" dirty="0">
                <a:latin typeface="黑体" panose="02010609060101010101" pitchFamily="49" charset="-122"/>
                <a:ea typeface="黑体" panose="02010609060101010101" pitchFamily="49" charset="-122"/>
              </a:rPr>
              <a:t>位置</a:t>
            </a:r>
            <a:r>
              <a:rPr lang="zh-CN" altLang="en-US" sz="2000" dirty="0">
                <a:solidFill>
                  <a:srgbClr val="FF0000"/>
                </a:solidFill>
                <a:latin typeface="黑体" panose="02010609060101010101" pitchFamily="49" charset="-122"/>
                <a:ea typeface="黑体" panose="02010609060101010101" pitchFamily="49" charset="-122"/>
              </a:rPr>
              <a:t>重新定位</a:t>
            </a:r>
            <a:r>
              <a:rPr lang="zh-CN" altLang="en-US" sz="2000" dirty="0">
                <a:latin typeface="黑体" panose="02010609060101010101" pitchFamily="49" charset="-122"/>
                <a:ea typeface="黑体" panose="02010609060101010101" pitchFamily="49" charset="-122"/>
              </a:rPr>
              <a:t>到可执行文件中的最终</a:t>
            </a:r>
            <a:r>
              <a:rPr lang="zh-CN" altLang="en-US" sz="2000" dirty="0">
                <a:solidFill>
                  <a:srgbClr val="FF0000"/>
                </a:solidFill>
                <a:latin typeface="黑体" panose="02010609060101010101" pitchFamily="49" charset="-122"/>
                <a:ea typeface="黑体" panose="02010609060101010101" pitchFamily="49" charset="-122"/>
              </a:rPr>
              <a:t>绝对地址</a:t>
            </a:r>
            <a:endParaRPr lang="en-US" altLang="zh-CN"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rPr>
              <a:t>符号定义有了绝对地址（逻辑地址或虚拟地址）</a:t>
            </a:r>
            <a:endParaRPr lang="en-US" sz="2000" dirty="0">
              <a:latin typeface="黑体" panose="02010609060101010101" pitchFamily="49" charset="-122"/>
              <a:ea typeface="黑体" panose="02010609060101010101" pitchFamily="49" charset="-122"/>
            </a:endParaRPr>
          </a:p>
          <a:p>
            <a:pPr lvl="1"/>
            <a:endParaRPr lang="en-US" sz="2000" dirty="0">
              <a:latin typeface="黑体" panose="02010609060101010101" pitchFamily="49" charset="-122"/>
              <a:ea typeface="黑体" panose="02010609060101010101" pitchFamily="49" charset="-122"/>
            </a:endParaRPr>
          </a:p>
          <a:p>
            <a:pPr lvl="1"/>
            <a:r>
              <a:rPr lang="zh-CN" altLang="en-US" sz="2000" dirty="0">
                <a:latin typeface="黑体" panose="02010609060101010101" pitchFamily="49" charset="-122"/>
                <a:ea typeface="黑体" panose="02010609060101010101" pitchFamily="49" charset="-122"/>
              </a:rPr>
              <a:t> 将这些符号的所有</a:t>
            </a:r>
            <a:r>
              <a:rPr lang="zh-CN" altLang="en-US" sz="2000" dirty="0">
                <a:solidFill>
                  <a:srgbClr val="FF0000"/>
                </a:solidFill>
                <a:latin typeface="黑体" panose="02010609060101010101" pitchFamily="49" charset="-122"/>
                <a:ea typeface="黑体" panose="02010609060101010101" pitchFamily="49" charset="-122"/>
              </a:rPr>
              <a:t>引用</a:t>
            </a:r>
            <a:r>
              <a:rPr lang="zh-CN" altLang="en-US" sz="2000" dirty="0">
                <a:latin typeface="黑体" panose="02010609060101010101" pitchFamily="49" charset="-122"/>
                <a:ea typeface="黑体" panose="02010609060101010101" pitchFamily="49" charset="-122"/>
              </a:rPr>
              <a:t>更新到其新位置</a:t>
            </a:r>
            <a:endParaRPr lang="en-US" altLang="zh-CN" sz="2000" dirty="0">
              <a:latin typeface="黑体" panose="02010609060101010101" pitchFamily="49" charset="-122"/>
              <a:ea typeface="黑体" panose="02010609060101010101" pitchFamily="49" charset="-122"/>
            </a:endParaRPr>
          </a:p>
          <a:p>
            <a:pPr lvl="2"/>
            <a:r>
              <a:rPr lang="zh-CN" altLang="en-US" sz="2000" dirty="0">
                <a:latin typeface="黑体" panose="02010609060101010101" pitchFamily="49" charset="-122"/>
                <a:ea typeface="黑体" panose="02010609060101010101" pitchFamily="49" charset="-122"/>
              </a:rPr>
              <a:t>符号引用有了绝对地址</a:t>
            </a:r>
            <a:endParaRPr lang="en-US" altLang="zh-CN" sz="2000" dirty="0">
              <a:latin typeface="黑体" panose="02010609060101010101" pitchFamily="49" charset="-122"/>
              <a:ea typeface="黑体" panose="02010609060101010101" pitchFamily="49" charset="-122"/>
            </a:endParaRPr>
          </a:p>
          <a:p>
            <a:pPr lvl="1"/>
            <a:endParaRPr lang="en-US" altLang="zh-CN" sz="2000" dirty="0"/>
          </a:p>
          <a:p>
            <a:pPr lvl="1"/>
            <a:endParaRPr lang="en-US" sz="2400" dirty="0">
              <a:ea typeface="+mn-ea"/>
            </a:endParaRPr>
          </a:p>
          <a:p>
            <a:endParaRPr lang="en-US" sz="2000" dirty="0"/>
          </a:p>
        </p:txBody>
      </p:sp>
    </p:spTree>
    <p:extLst>
      <p:ext uri="{BB962C8B-B14F-4D97-AF65-F5344CB8AC3E}">
        <p14:creationId xmlns:p14="http://schemas.microsoft.com/office/powerpoint/2010/main" val="2018913954"/>
      </p:ext>
    </p:extLst>
  </p:cSld>
  <p:clrMapOvr>
    <a:masterClrMapping/>
  </p:clrMapOvr>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新硬件基础模板</Template>
  <TotalTime>14468</TotalTime>
  <Pages>47</Pages>
  <Words>7772</Words>
  <Application>Microsoft Macintosh PowerPoint</Application>
  <PresentationFormat>宽屏</PresentationFormat>
  <Paragraphs>1079</Paragraphs>
  <Slides>74</Slides>
  <Notes>65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74</vt:i4>
      </vt:variant>
    </vt:vector>
  </HeadingPairs>
  <TitlesOfParts>
    <vt:vector size="91" baseType="lpstr">
      <vt:lpstr>黑体</vt:lpstr>
      <vt:lpstr>华文楷体</vt:lpstr>
      <vt:lpstr>楷体_GB2312</vt:lpstr>
      <vt:lpstr>微软雅黑</vt:lpstr>
      <vt:lpstr>Arial Unicode MS</vt:lpstr>
      <vt:lpstr>Arial</vt:lpstr>
      <vt:lpstr>Arial Black</vt:lpstr>
      <vt:lpstr>Arial Narrow</vt:lpstr>
      <vt:lpstr>Calibri</vt:lpstr>
      <vt:lpstr>Consolas</vt:lpstr>
      <vt:lpstr>Courier New</vt:lpstr>
      <vt:lpstr>Gill Sans</vt:lpstr>
      <vt:lpstr>Times New Roman</vt:lpstr>
      <vt:lpstr>Wingdings</vt:lpstr>
      <vt:lpstr>Wingdings 2</vt:lpstr>
      <vt:lpstr>新硬件基础模板</vt:lpstr>
      <vt:lpstr>1_新硬件基础模板</vt:lpstr>
      <vt:lpstr>计算机硬件基础 （2020级）</vt:lpstr>
      <vt:lpstr>PowerPoint 演示文稿</vt:lpstr>
      <vt:lpstr>  什么是链接？</vt:lpstr>
      <vt:lpstr>  为什么要学习关于链接的知识？</vt:lpstr>
      <vt:lpstr>  C程序示例</vt:lpstr>
      <vt:lpstr>  链接（静态）</vt:lpstr>
      <vt:lpstr>  链接器程序（ld）做了什么？</vt:lpstr>
      <vt:lpstr>  C程序示例中的符号定义和引用</vt:lpstr>
      <vt:lpstr>  链接器程序（ld）做了什么？（续）</vt:lpstr>
      <vt:lpstr>  重定位</vt:lpstr>
      <vt:lpstr>PowerPoint 演示文稿</vt:lpstr>
      <vt:lpstr>  目标文件的三种形式</vt:lpstr>
      <vt:lpstr>  不同系统的目标文件格式</vt:lpstr>
      <vt:lpstr>  ELF 格式（Executable and Linkable Format ）</vt:lpstr>
      <vt:lpstr>  可重定位目标文件结构</vt:lpstr>
      <vt:lpstr>  典型的可重定位目标文件的节（Sections）</vt:lpstr>
      <vt:lpstr>  典型的可重定位目标文件的节（Sections）</vt:lpstr>
      <vt:lpstr>  典型的可重定位目标文件的节（Sections）</vt:lpstr>
      <vt:lpstr>  可执行目标文件格式</vt:lpstr>
      <vt:lpstr>PowerPoint 演示文稿</vt:lpstr>
      <vt:lpstr>  链接器符号</vt:lpstr>
      <vt:lpstr>  链接第一步：符号解析</vt:lpstr>
      <vt:lpstr>  符号定义</vt:lpstr>
      <vt:lpstr>  局部符号</vt:lpstr>
      <vt:lpstr>  符号表</vt:lpstr>
      <vt:lpstr>  符号表示例</vt:lpstr>
      <vt:lpstr>PowerPoint 演示文稿</vt:lpstr>
      <vt:lpstr>  符号解析</vt:lpstr>
      <vt:lpstr>  多重定义全局符号的解析</vt:lpstr>
      <vt:lpstr>  链接器符号规则</vt:lpstr>
      <vt:lpstr>  多重定义示例</vt:lpstr>
      <vt:lpstr>  类型不符示例</vt:lpstr>
      <vt:lpstr>  与静态库链接</vt:lpstr>
      <vt:lpstr>  提供标准函数的多种方法</vt:lpstr>
      <vt:lpstr>  提供标准函数的多种方法</vt:lpstr>
      <vt:lpstr>  提供标准函数的多种方法</vt:lpstr>
      <vt:lpstr>  静态库优点</vt:lpstr>
      <vt:lpstr>  静态库示例</vt:lpstr>
      <vt:lpstr>  创建静态库</vt:lpstr>
      <vt:lpstr>  使用静态库</vt:lpstr>
      <vt:lpstr>  和静态库链接</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链接器如何使用静态库来解析引用</vt:lpstr>
      <vt:lpstr>  命令行上的库和目标文件的顺序</vt:lpstr>
      <vt:lpstr>  文件顺序示例</vt:lpstr>
      <vt:lpstr>PowerPoint 演示文稿</vt:lpstr>
      <vt:lpstr>  重定位</vt:lpstr>
      <vt:lpstr>  重定位</vt:lpstr>
      <vt:lpstr>  重定位条目</vt:lpstr>
      <vt:lpstr>  重定位条目</vt:lpstr>
      <vt:lpstr>  两种最基本的重定位类型</vt:lpstr>
      <vt:lpstr>  重定位符号引用</vt:lpstr>
      <vt:lpstr>  重定位示例</vt:lpstr>
      <vt:lpstr>  重定位示例</vt:lpstr>
      <vt:lpstr>  最终可执行目标文件（已重定位）</vt:lpstr>
      <vt:lpstr>PowerPoint 演示文稿</vt:lpstr>
      <vt:lpstr>  可执行目标文件</vt:lpstr>
      <vt:lpstr>可执行文件的存储器映像</vt:lpstr>
      <vt:lpstr>可执行文件的存储器映像</vt:lpstr>
      <vt:lpstr>  程序头部表 </vt:lpstr>
      <vt:lpstr>PowerPoint 演示文稿</vt:lpstr>
      <vt:lpstr>  加载可执行目标文件</vt:lpstr>
      <vt:lpstr> 启动代码</vt:lpstr>
      <vt:lpstr>PowerPoint 演示文稿</vt:lpstr>
      <vt:lpstr>  动态链接共享库</vt:lpstr>
      <vt:lpstr>  动态库的概念</vt:lpstr>
      <vt:lpstr>  动态链接过程 —— 1. 加载时链接</vt:lpstr>
      <vt:lpstr>  应用程序加载时链接</vt:lpstr>
      <vt:lpstr>  2.  应用程序运行时链接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王 新元</cp:lastModifiedBy>
  <cp:revision>572</cp:revision>
  <cp:lastPrinted>2021-12-15T15:33:08Z</cp:lastPrinted>
  <dcterms:created xsi:type="dcterms:W3CDTF">2021-07-22T03:01:42Z</dcterms:created>
  <dcterms:modified xsi:type="dcterms:W3CDTF">2022-01-04T07:54:55Z</dcterms:modified>
</cp:coreProperties>
</file>